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Barlow Bold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20B0604020202020204" charset="0"/>
      <p:regular r:id="rId28"/>
    </p:embeddedFont>
    <p:embeddedFont>
      <p:font typeface="Montserrat Bold" panose="020B0604020202020204" charset="0"/>
      <p:regular r:id="rId29"/>
    </p:embeddedFont>
    <p:embeddedFont>
      <p:font typeface="Times New Roman" panose="02020603050405020304" pitchFamily="18" charset="0"/>
      <p:regular r:id="rId30"/>
    </p:embeddedFont>
    <p:embeddedFont>
      <p:font typeface="Times New Roman Bold" panose="02020803070505020304" pitchFamily="18" charset="0"/>
      <p:regular r:id="rId31"/>
      <p:bold r:id="rId32"/>
    </p:embeddedFont>
    <p:embeddedFont>
      <p:font typeface="Times New Roman Italics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B4E0F-EC96-4B49-808D-9009992489D2}" v="3" dt="2025-10-30T18:10:50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ARVA" userId="946d0ba94db89092" providerId="LiveId" clId="{3E8B4E0F-EC96-4B49-808D-9009992489D2}"/>
    <pc:docChg chg="undo custSel addSld delSld modSld">
      <pc:chgData name="ATHARVA" userId="946d0ba94db89092" providerId="LiveId" clId="{3E8B4E0F-EC96-4B49-808D-9009992489D2}" dt="2025-10-30T18:14:26.246" v="30" actId="114"/>
      <pc:docMkLst>
        <pc:docMk/>
      </pc:docMkLst>
      <pc:sldChg chg="addSp delSp modSp mod">
        <pc:chgData name="ATHARVA" userId="946d0ba94db89092" providerId="LiveId" clId="{3E8B4E0F-EC96-4B49-808D-9009992489D2}" dt="2025-10-30T18:11:17.224" v="28" actId="14100"/>
        <pc:sldMkLst>
          <pc:docMk/>
          <pc:sldMk cId="0" sldId="256"/>
        </pc:sldMkLst>
        <pc:spChg chg="del topLvl">
          <ac:chgData name="ATHARVA" userId="946d0ba94db89092" providerId="LiveId" clId="{3E8B4E0F-EC96-4B49-808D-9009992489D2}" dt="2025-10-30T18:04:29.265" v="0" actId="478"/>
          <ac:spMkLst>
            <pc:docMk/>
            <pc:sldMk cId="0" sldId="256"/>
            <ac:spMk id="13" creationId="{00000000-0000-0000-0000-000000000000}"/>
          </ac:spMkLst>
        </pc:spChg>
        <pc:spChg chg="add del">
          <ac:chgData name="ATHARVA" userId="946d0ba94db89092" providerId="LiveId" clId="{3E8B4E0F-EC96-4B49-808D-9009992489D2}" dt="2025-10-30T18:10:32.838" v="21" actId="22"/>
          <ac:spMkLst>
            <pc:docMk/>
            <pc:sldMk cId="0" sldId="256"/>
            <ac:spMk id="15" creationId="{A4A92FA9-141A-44A9-9864-290E5D10C26D}"/>
          </ac:spMkLst>
        </pc:spChg>
        <pc:grpChg chg="del">
          <ac:chgData name="ATHARVA" userId="946d0ba94db89092" providerId="LiveId" clId="{3E8B4E0F-EC96-4B49-808D-9009992489D2}" dt="2025-10-30T18:09:49.546" v="19" actId="478"/>
          <ac:grpSpMkLst>
            <pc:docMk/>
            <pc:sldMk cId="0" sldId="256"/>
            <ac:grpSpMk id="4" creationId="{00000000-0000-0000-0000-000000000000}"/>
          </ac:grpSpMkLst>
        </pc:grpChg>
        <pc:grpChg chg="del">
          <ac:chgData name="ATHARVA" userId="946d0ba94db89092" providerId="LiveId" clId="{3E8B4E0F-EC96-4B49-808D-9009992489D2}" dt="2025-10-30T18:04:29.265" v="0" actId="478"/>
          <ac:grpSpMkLst>
            <pc:docMk/>
            <pc:sldMk cId="0" sldId="256"/>
            <ac:grpSpMk id="12" creationId="{00000000-0000-0000-0000-000000000000}"/>
          </ac:grpSpMkLst>
        </pc:grpChg>
        <pc:picChg chg="add mod">
          <ac:chgData name="ATHARVA" userId="946d0ba94db89092" providerId="LiveId" clId="{3E8B4E0F-EC96-4B49-808D-9009992489D2}" dt="2025-10-30T18:11:17.224" v="28" actId="14100"/>
          <ac:picMkLst>
            <pc:docMk/>
            <pc:sldMk cId="0" sldId="256"/>
            <ac:picMk id="17" creationId="{CC2E0113-BA54-4ECB-9FDD-B2C20B4800DE}"/>
          </ac:picMkLst>
        </pc:picChg>
      </pc:sldChg>
      <pc:sldChg chg="modSp mod">
        <pc:chgData name="ATHARVA" userId="946d0ba94db89092" providerId="LiveId" clId="{3E8B4E0F-EC96-4B49-808D-9009992489D2}" dt="2025-10-30T18:14:26.246" v="30" actId="114"/>
        <pc:sldMkLst>
          <pc:docMk/>
          <pc:sldMk cId="0" sldId="257"/>
        </pc:sldMkLst>
        <pc:spChg chg="mod">
          <ac:chgData name="ATHARVA" userId="946d0ba94db89092" providerId="LiveId" clId="{3E8B4E0F-EC96-4B49-808D-9009992489D2}" dt="2025-10-30T18:14:26.246" v="30" actId="114"/>
          <ac:spMkLst>
            <pc:docMk/>
            <pc:sldMk cId="0" sldId="257"/>
            <ac:spMk id="35" creationId="{00000000-0000-0000-0000-000000000000}"/>
          </ac:spMkLst>
        </pc:spChg>
      </pc:sldChg>
      <pc:sldChg chg="modSp mod">
        <pc:chgData name="ATHARVA" userId="946d0ba94db89092" providerId="LiveId" clId="{3E8B4E0F-EC96-4B49-808D-9009992489D2}" dt="2025-10-30T18:05:34.841" v="3" actId="108"/>
        <pc:sldMkLst>
          <pc:docMk/>
          <pc:sldMk cId="0" sldId="260"/>
        </pc:sldMkLst>
        <pc:spChg chg="mod">
          <ac:chgData name="ATHARVA" userId="946d0ba94db89092" providerId="LiveId" clId="{3E8B4E0F-EC96-4B49-808D-9009992489D2}" dt="2025-10-30T18:05:34.841" v="3" actId="108"/>
          <ac:spMkLst>
            <pc:docMk/>
            <pc:sldMk cId="0" sldId="260"/>
            <ac:spMk id="17" creationId="{00000000-0000-0000-0000-000000000000}"/>
          </ac:spMkLst>
        </pc:spChg>
      </pc:sldChg>
      <pc:sldChg chg="modSp mod">
        <pc:chgData name="ATHARVA" userId="946d0ba94db89092" providerId="LiveId" clId="{3E8B4E0F-EC96-4B49-808D-9009992489D2}" dt="2025-10-30T18:06:56.653" v="6" actId="14100"/>
        <pc:sldMkLst>
          <pc:docMk/>
          <pc:sldMk cId="0" sldId="262"/>
        </pc:sldMkLst>
        <pc:spChg chg="mod">
          <ac:chgData name="ATHARVA" userId="946d0ba94db89092" providerId="LiveId" clId="{3E8B4E0F-EC96-4B49-808D-9009992489D2}" dt="2025-10-30T18:06:56.653" v="6" actId="14100"/>
          <ac:spMkLst>
            <pc:docMk/>
            <pc:sldMk cId="0" sldId="262"/>
            <ac:spMk id="7" creationId="{00000000-0000-0000-0000-000000000000}"/>
          </ac:spMkLst>
        </pc:spChg>
      </pc:sldChg>
      <pc:sldChg chg="modSp mod">
        <pc:chgData name="ATHARVA" userId="946d0ba94db89092" providerId="LiveId" clId="{3E8B4E0F-EC96-4B49-808D-9009992489D2}" dt="2025-10-30T18:08:51.328" v="15" actId="1076"/>
        <pc:sldMkLst>
          <pc:docMk/>
          <pc:sldMk cId="0" sldId="264"/>
        </pc:sldMkLst>
        <pc:spChg chg="mod">
          <ac:chgData name="ATHARVA" userId="946d0ba94db89092" providerId="LiveId" clId="{3E8B4E0F-EC96-4B49-808D-9009992489D2}" dt="2025-10-30T18:08:51.328" v="15" actId="1076"/>
          <ac:spMkLst>
            <pc:docMk/>
            <pc:sldMk cId="0" sldId="264"/>
            <ac:spMk id="27" creationId="{00000000-0000-0000-0000-000000000000}"/>
          </ac:spMkLst>
        </pc:spChg>
      </pc:sldChg>
      <pc:sldChg chg="modSp mod">
        <pc:chgData name="ATHARVA" userId="946d0ba94db89092" providerId="LiveId" clId="{3E8B4E0F-EC96-4B49-808D-9009992489D2}" dt="2025-10-30T18:07:37.424" v="8" actId="20577"/>
        <pc:sldMkLst>
          <pc:docMk/>
          <pc:sldMk cId="0" sldId="265"/>
        </pc:sldMkLst>
        <pc:spChg chg="mod">
          <ac:chgData name="ATHARVA" userId="946d0ba94db89092" providerId="LiveId" clId="{3E8B4E0F-EC96-4B49-808D-9009992489D2}" dt="2025-10-30T18:07:37.424" v="8" actId="20577"/>
          <ac:spMkLst>
            <pc:docMk/>
            <pc:sldMk cId="0" sldId="265"/>
            <ac:spMk id="4" creationId="{00000000-0000-0000-0000-000000000000}"/>
          </ac:spMkLst>
        </pc:spChg>
      </pc:sldChg>
      <pc:sldChg chg="modSp mod">
        <pc:chgData name="ATHARVA" userId="946d0ba94db89092" providerId="LiveId" clId="{3E8B4E0F-EC96-4B49-808D-9009992489D2}" dt="2025-10-30T18:08:32.320" v="14" actId="1076"/>
        <pc:sldMkLst>
          <pc:docMk/>
          <pc:sldMk cId="0" sldId="266"/>
        </pc:sldMkLst>
        <pc:spChg chg="mod">
          <ac:chgData name="ATHARVA" userId="946d0ba94db89092" providerId="LiveId" clId="{3E8B4E0F-EC96-4B49-808D-9009992489D2}" dt="2025-10-30T18:08:32.320" v="14" actId="1076"/>
          <ac:spMkLst>
            <pc:docMk/>
            <pc:sldMk cId="0" sldId="266"/>
            <ac:spMk id="8" creationId="{00000000-0000-0000-0000-000000000000}"/>
          </ac:spMkLst>
        </pc:spChg>
      </pc:sldChg>
      <pc:sldChg chg="modSp mod">
        <pc:chgData name="ATHARVA" userId="946d0ba94db89092" providerId="LiveId" clId="{3E8B4E0F-EC96-4B49-808D-9009992489D2}" dt="2025-10-30T18:09:18.246" v="16" actId="1076"/>
        <pc:sldMkLst>
          <pc:docMk/>
          <pc:sldMk cId="0" sldId="269"/>
        </pc:sldMkLst>
        <pc:spChg chg="mod">
          <ac:chgData name="ATHARVA" userId="946d0ba94db89092" providerId="LiveId" clId="{3E8B4E0F-EC96-4B49-808D-9009992489D2}" dt="2025-10-30T18:09:18.246" v="16" actId="1076"/>
          <ac:spMkLst>
            <pc:docMk/>
            <pc:sldMk cId="0" sldId="269"/>
            <ac:spMk id="2" creationId="{00000000-0000-0000-0000-000000000000}"/>
          </ac:spMkLst>
        </pc:spChg>
      </pc:sldChg>
      <pc:sldChg chg="add del">
        <pc:chgData name="ATHARVA" userId="946d0ba94db89092" providerId="LiveId" clId="{3E8B4E0F-EC96-4B49-808D-9009992489D2}" dt="2025-10-30T18:09:41.467" v="18"/>
        <pc:sldMkLst>
          <pc:docMk/>
          <pc:sldMk cId="2144031435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725073" y="1447661"/>
            <a:ext cx="9534228" cy="233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India's Principal Commodity-Wise Export Analysis Using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25073" y="4396855"/>
            <a:ext cx="9534228" cy="57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0"/>
              </a:lnSpc>
            </a:pPr>
            <a:r>
              <a:rPr lang="en-US" sz="2912" i="1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A Data-Driven Approach for Trade Insights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25072" y="6014169"/>
            <a:ext cx="5912837" cy="1974171"/>
            <a:chOff x="0" y="0"/>
            <a:chExt cx="7883783" cy="2632228"/>
          </a:xfrm>
        </p:grpSpPr>
        <p:sp>
          <p:nvSpPr>
            <p:cNvPr id="9" name="TextBox 9"/>
            <p:cNvSpPr txBox="1"/>
            <p:nvPr/>
          </p:nvSpPr>
          <p:spPr>
            <a:xfrm>
              <a:off x="0" y="-152400"/>
              <a:ext cx="6356152" cy="818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68"/>
                </a:lnSpc>
              </a:pPr>
              <a:r>
                <a:rPr lang="en-US" sz="3312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Name : Atharva Kale</a:t>
              </a:r>
              <a:r>
                <a:rPr lang="en-US" sz="3312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30867"/>
              <a:ext cx="7883783" cy="818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68"/>
                </a:lnSpc>
              </a:pPr>
              <a:r>
                <a:rPr lang="en-US" sz="3312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PRN: 22070521071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14098"/>
              <a:ext cx="7883783" cy="818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68"/>
                </a:lnSpc>
              </a:pPr>
              <a:r>
                <a:rPr lang="en-US" sz="3312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Semester VI C</a:t>
              </a:r>
            </a:p>
          </p:txBody>
        </p:sp>
      </p:grpSp>
      <p:pic>
        <p:nvPicPr>
          <p:cNvPr id="17" name="Picture 16" descr="A map of india with different colored boxes&#10;&#10;Description automatically generated">
            <a:extLst>
              <a:ext uri="{FF2B5EF4-FFF2-40B4-BE49-F238E27FC236}">
                <a16:creationId xmlns:a16="http://schemas.microsoft.com/office/drawing/2014/main" id="{CC2E0113-BA54-4ECB-9FDD-B2C20B480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" y="0"/>
            <a:ext cx="7229178" cy="10287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48533" y="2178121"/>
            <a:ext cx="11826051" cy="7790411"/>
          </a:xfrm>
          <a:custGeom>
            <a:avLst/>
            <a:gdLst/>
            <a:ahLst/>
            <a:cxnLst/>
            <a:rect l="l" t="t" r="r" b="b"/>
            <a:pathLst>
              <a:path w="11826051" h="7790411">
                <a:moveTo>
                  <a:pt x="0" y="0"/>
                </a:moveTo>
                <a:lnTo>
                  <a:pt x="11826051" y="0"/>
                </a:lnTo>
                <a:lnTo>
                  <a:pt x="11826051" y="7790411"/>
                </a:lnTo>
                <a:lnTo>
                  <a:pt x="0" y="7790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5004" y="431744"/>
            <a:ext cx="14269580" cy="80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3"/>
              </a:lnSpc>
              <a:spcBef>
                <a:spcPct val="0"/>
              </a:spcBef>
            </a:pPr>
            <a:r>
              <a:rPr lang="en-US" sz="4974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K-Means Clustering: Segmenting Export Categories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6899" y="1504592"/>
            <a:ext cx="16443684" cy="39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37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the Elbow Method, we identified k = 4 as the optimal number of clusters, balancing model complexity with meaningful segmentation.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17636" y="1445393"/>
            <a:ext cx="11504271" cy="8153652"/>
          </a:xfrm>
          <a:custGeom>
            <a:avLst/>
            <a:gdLst/>
            <a:ahLst/>
            <a:cxnLst/>
            <a:rect l="l" t="t" r="r" b="b"/>
            <a:pathLst>
              <a:path w="11504271" h="8153652">
                <a:moveTo>
                  <a:pt x="0" y="0"/>
                </a:moveTo>
                <a:lnTo>
                  <a:pt x="11504271" y="0"/>
                </a:lnTo>
                <a:lnTo>
                  <a:pt x="11504271" y="8153653"/>
                </a:lnTo>
                <a:lnTo>
                  <a:pt x="0" y="8153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26562"/>
            <a:ext cx="14269580" cy="802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8"/>
              </a:lnSpc>
              <a:spcBef>
                <a:spcPct val="0"/>
              </a:spcBef>
            </a:pPr>
            <a:r>
              <a:rPr lang="en-US" sz="4974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Cluster-Based Commodity Segmentation Analysis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45230" y="1324741"/>
            <a:ext cx="5624393" cy="5245963"/>
            <a:chOff x="0" y="0"/>
            <a:chExt cx="6359128" cy="5931263"/>
          </a:xfrm>
        </p:grpSpPr>
        <p:sp>
          <p:nvSpPr>
            <p:cNvPr id="5" name="Freeform 5"/>
            <p:cNvSpPr/>
            <p:nvPr/>
          </p:nvSpPr>
          <p:spPr>
            <a:xfrm>
              <a:off x="6350" y="8127"/>
              <a:ext cx="6346317" cy="5914978"/>
            </a:xfrm>
            <a:custGeom>
              <a:avLst/>
              <a:gdLst/>
              <a:ahLst/>
              <a:cxnLst/>
              <a:rect l="l" t="t" r="r" b="b"/>
              <a:pathLst>
                <a:path w="6346317" h="5914978">
                  <a:moveTo>
                    <a:pt x="0" y="543355"/>
                  </a:moveTo>
                  <a:cubicBezTo>
                    <a:pt x="0" y="243315"/>
                    <a:pt x="190246" y="0"/>
                    <a:pt x="424815" y="0"/>
                  </a:cubicBezTo>
                  <a:lnTo>
                    <a:pt x="5921502" y="0"/>
                  </a:lnTo>
                  <a:cubicBezTo>
                    <a:pt x="6156198" y="0"/>
                    <a:pt x="6346317" y="243315"/>
                    <a:pt x="6346317" y="543355"/>
                  </a:cubicBezTo>
                  <a:lnTo>
                    <a:pt x="6346317" y="5371623"/>
                  </a:lnTo>
                  <a:cubicBezTo>
                    <a:pt x="6346317" y="5671662"/>
                    <a:pt x="6156071" y="5914977"/>
                    <a:pt x="5921502" y="5914977"/>
                  </a:cubicBezTo>
                  <a:lnTo>
                    <a:pt x="424815" y="5914977"/>
                  </a:lnTo>
                  <a:cubicBezTo>
                    <a:pt x="190246" y="5914978"/>
                    <a:pt x="0" y="5671663"/>
                    <a:pt x="0" y="53716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9017" cy="5931232"/>
            </a:xfrm>
            <a:custGeom>
              <a:avLst/>
              <a:gdLst/>
              <a:ahLst/>
              <a:cxnLst/>
              <a:rect l="l" t="t" r="r" b="b"/>
              <a:pathLst>
                <a:path w="6359017" h="5931232">
                  <a:moveTo>
                    <a:pt x="0" y="551482"/>
                  </a:moveTo>
                  <a:cubicBezTo>
                    <a:pt x="0" y="246891"/>
                    <a:pt x="193040" y="0"/>
                    <a:pt x="431165" y="0"/>
                  </a:cubicBezTo>
                  <a:lnTo>
                    <a:pt x="5927852" y="0"/>
                  </a:lnTo>
                  <a:lnTo>
                    <a:pt x="5927852" y="8127"/>
                  </a:lnTo>
                  <a:lnTo>
                    <a:pt x="5927852" y="0"/>
                  </a:lnTo>
                  <a:cubicBezTo>
                    <a:pt x="6165977" y="0"/>
                    <a:pt x="6359017" y="246891"/>
                    <a:pt x="6359017" y="551482"/>
                  </a:cubicBezTo>
                  <a:lnTo>
                    <a:pt x="6352667" y="551482"/>
                  </a:lnTo>
                  <a:lnTo>
                    <a:pt x="6359017" y="551482"/>
                  </a:lnTo>
                  <a:lnTo>
                    <a:pt x="6359017" y="5379750"/>
                  </a:lnTo>
                  <a:lnTo>
                    <a:pt x="6352667" y="5379750"/>
                  </a:lnTo>
                  <a:lnTo>
                    <a:pt x="6359017" y="5379750"/>
                  </a:lnTo>
                  <a:cubicBezTo>
                    <a:pt x="6359017" y="5684340"/>
                    <a:pt x="6165977" y="5931231"/>
                    <a:pt x="5927852" y="5931231"/>
                  </a:cubicBezTo>
                  <a:lnTo>
                    <a:pt x="5927852" y="5923104"/>
                  </a:lnTo>
                  <a:lnTo>
                    <a:pt x="5927852" y="5931231"/>
                  </a:lnTo>
                  <a:lnTo>
                    <a:pt x="431165" y="5931231"/>
                  </a:lnTo>
                  <a:lnTo>
                    <a:pt x="431165" y="5923104"/>
                  </a:lnTo>
                  <a:lnTo>
                    <a:pt x="431165" y="5931231"/>
                  </a:lnTo>
                  <a:cubicBezTo>
                    <a:pt x="193040" y="5931232"/>
                    <a:pt x="0" y="5684341"/>
                    <a:pt x="0" y="5379750"/>
                  </a:cubicBezTo>
                  <a:lnTo>
                    <a:pt x="0" y="551482"/>
                  </a:lnTo>
                  <a:lnTo>
                    <a:pt x="6350" y="551482"/>
                  </a:lnTo>
                  <a:lnTo>
                    <a:pt x="0" y="551482"/>
                  </a:lnTo>
                  <a:moveTo>
                    <a:pt x="12700" y="551482"/>
                  </a:moveTo>
                  <a:lnTo>
                    <a:pt x="12700" y="5379750"/>
                  </a:lnTo>
                  <a:lnTo>
                    <a:pt x="6350" y="5379750"/>
                  </a:lnTo>
                  <a:lnTo>
                    <a:pt x="12700" y="5379750"/>
                  </a:lnTo>
                  <a:cubicBezTo>
                    <a:pt x="12700" y="5675401"/>
                    <a:pt x="200025" y="5914978"/>
                    <a:pt x="431165" y="5914978"/>
                  </a:cubicBezTo>
                  <a:lnTo>
                    <a:pt x="5927852" y="5914978"/>
                  </a:lnTo>
                  <a:cubicBezTo>
                    <a:pt x="6158992" y="5914978"/>
                    <a:pt x="6346317" y="5675401"/>
                    <a:pt x="6346317" y="5379750"/>
                  </a:cubicBezTo>
                  <a:lnTo>
                    <a:pt x="6346317" y="551482"/>
                  </a:lnTo>
                  <a:cubicBezTo>
                    <a:pt x="6346444" y="255830"/>
                    <a:pt x="6158992" y="16254"/>
                    <a:pt x="5927852" y="16254"/>
                  </a:cubicBezTo>
                  <a:lnTo>
                    <a:pt x="431165" y="16254"/>
                  </a:lnTo>
                  <a:lnTo>
                    <a:pt x="431165" y="8127"/>
                  </a:lnTo>
                  <a:lnTo>
                    <a:pt x="431165" y="16254"/>
                  </a:lnTo>
                  <a:cubicBezTo>
                    <a:pt x="200025" y="16254"/>
                    <a:pt x="12700" y="255830"/>
                    <a:pt x="12700" y="55148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17110" y="2277717"/>
            <a:ext cx="5480634" cy="395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3" lvl="1" indent="-269871" algn="just">
              <a:lnSpc>
                <a:spcPts val="3904"/>
              </a:lnSpc>
              <a:buFont typeface="Arial"/>
              <a:buChar char="•"/>
            </a:pPr>
            <a:r>
              <a:rPr lang="en-US" sz="2499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cluster contains a set of high-priced commodities.</a:t>
            </a:r>
          </a:p>
          <a:p>
            <a:pPr marL="539743" lvl="1" indent="-269871" algn="just">
              <a:lnSpc>
                <a:spcPts val="390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analysis helps highlight elite commodities within their segment, showing hidden gems in mid-range or even bulk-focused clusters.</a:t>
            </a:r>
          </a:p>
          <a:p>
            <a:pPr marL="539743" lvl="1" indent="-269871" algn="just">
              <a:lnSpc>
                <a:spcPts val="390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also reveals price variability within clusters.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8966" y="1597138"/>
            <a:ext cx="5546175" cy="415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3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Top 5 Expensive Commodities per Cluster: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459" y="754513"/>
            <a:ext cx="9427940" cy="7414600"/>
          </a:xfrm>
          <a:custGeom>
            <a:avLst/>
            <a:gdLst/>
            <a:ahLst/>
            <a:cxnLst/>
            <a:rect l="l" t="t" r="r" b="b"/>
            <a:pathLst>
              <a:path w="9427940" h="7414600">
                <a:moveTo>
                  <a:pt x="0" y="0"/>
                </a:moveTo>
                <a:lnTo>
                  <a:pt x="9427940" y="0"/>
                </a:lnTo>
                <a:lnTo>
                  <a:pt x="9427940" y="7414600"/>
                </a:lnTo>
                <a:lnTo>
                  <a:pt x="0" y="7414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6" r="-65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8876271" y="3931767"/>
            <a:ext cx="9076382" cy="6013103"/>
          </a:xfrm>
          <a:custGeom>
            <a:avLst/>
            <a:gdLst/>
            <a:ahLst/>
            <a:cxnLst/>
            <a:rect l="l" t="t" r="r" b="b"/>
            <a:pathLst>
              <a:path w="9076382" h="6013103">
                <a:moveTo>
                  <a:pt x="0" y="0"/>
                </a:moveTo>
                <a:lnTo>
                  <a:pt x="9076382" y="0"/>
                </a:lnTo>
                <a:lnTo>
                  <a:pt x="9076382" y="6013103"/>
                </a:lnTo>
                <a:lnTo>
                  <a:pt x="0" y="6013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3635908" y="-47625"/>
            <a:ext cx="12379166" cy="737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2"/>
              </a:lnSpc>
              <a:spcBef>
                <a:spcPct val="0"/>
              </a:spcBef>
            </a:pPr>
            <a:r>
              <a:rPr lang="en-US" sz="4575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Cluster-Based Commodity Segmentation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0680" y="1174734"/>
            <a:ext cx="11322430" cy="8802358"/>
          </a:xfrm>
          <a:custGeom>
            <a:avLst/>
            <a:gdLst/>
            <a:ahLst/>
            <a:cxnLst/>
            <a:rect l="l" t="t" r="r" b="b"/>
            <a:pathLst>
              <a:path w="11322430" h="8802358">
                <a:moveTo>
                  <a:pt x="0" y="0"/>
                </a:moveTo>
                <a:lnTo>
                  <a:pt x="11322430" y="0"/>
                </a:lnTo>
                <a:lnTo>
                  <a:pt x="11322430" y="8802358"/>
                </a:lnTo>
                <a:lnTo>
                  <a:pt x="0" y="8802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700" b="-4075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23386" y="2522895"/>
            <a:ext cx="5873210" cy="3404716"/>
          </a:xfrm>
          <a:custGeom>
            <a:avLst/>
            <a:gdLst/>
            <a:ahLst/>
            <a:cxnLst/>
            <a:rect l="l" t="t" r="r" b="b"/>
            <a:pathLst>
              <a:path w="5873210" h="3404716">
                <a:moveTo>
                  <a:pt x="0" y="0"/>
                </a:moveTo>
                <a:lnTo>
                  <a:pt x="5873211" y="0"/>
                </a:lnTo>
                <a:lnTo>
                  <a:pt x="5873211" y="3404715"/>
                </a:lnTo>
                <a:lnTo>
                  <a:pt x="0" y="3404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791" r="-1304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4036" y="291103"/>
            <a:ext cx="6486644" cy="737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2"/>
              </a:lnSpc>
              <a:spcBef>
                <a:spcPct val="0"/>
              </a:spcBef>
            </a:pPr>
            <a:r>
              <a:rPr lang="en-US" sz="45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</a:t>
            </a:r>
            <a:r>
              <a:rPr lang="en-US" sz="4575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andom Forest Regressor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23386" y="1791672"/>
            <a:ext cx="1389102" cy="51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43"/>
              </a:lnSpc>
              <a:spcBef>
                <a:spcPct val="0"/>
              </a:spcBef>
            </a:pPr>
            <a:r>
              <a:rPr lang="en-US" sz="31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7252" y="1375916"/>
            <a:ext cx="11933494" cy="8619981"/>
          </a:xfrm>
          <a:custGeom>
            <a:avLst/>
            <a:gdLst/>
            <a:ahLst/>
            <a:cxnLst/>
            <a:rect l="l" t="t" r="r" b="b"/>
            <a:pathLst>
              <a:path w="11933494" h="8619981">
                <a:moveTo>
                  <a:pt x="0" y="0"/>
                </a:moveTo>
                <a:lnTo>
                  <a:pt x="11933494" y="0"/>
                </a:lnTo>
                <a:lnTo>
                  <a:pt x="11933494" y="8619981"/>
                </a:lnTo>
                <a:lnTo>
                  <a:pt x="0" y="8619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91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76633" y="291103"/>
            <a:ext cx="4534733" cy="737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2"/>
              </a:lnSpc>
              <a:spcBef>
                <a:spcPct val="0"/>
              </a:spcBef>
            </a:pPr>
            <a:r>
              <a:rPr lang="en-US" sz="45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</a:t>
            </a:r>
            <a:r>
              <a:rPr lang="en-US" sz="4575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near Regression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34846" y="2795969"/>
            <a:ext cx="8182781" cy="4196775"/>
          </a:xfrm>
          <a:custGeom>
            <a:avLst/>
            <a:gdLst/>
            <a:ahLst/>
            <a:cxnLst/>
            <a:rect l="l" t="t" r="r" b="b"/>
            <a:pathLst>
              <a:path w="8182781" h="4196775">
                <a:moveTo>
                  <a:pt x="0" y="0"/>
                </a:moveTo>
                <a:lnTo>
                  <a:pt x="8182781" y="0"/>
                </a:lnTo>
                <a:lnTo>
                  <a:pt x="8182781" y="4196775"/>
                </a:lnTo>
                <a:lnTo>
                  <a:pt x="0" y="4196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9" r="-62131" b="-18776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1347" y="1223485"/>
            <a:ext cx="9348133" cy="6854963"/>
          </a:xfrm>
          <a:custGeom>
            <a:avLst/>
            <a:gdLst/>
            <a:ahLst/>
            <a:cxnLst/>
            <a:rect l="l" t="t" r="r" b="b"/>
            <a:pathLst>
              <a:path w="9348133" h="6854963">
                <a:moveTo>
                  <a:pt x="0" y="0"/>
                </a:moveTo>
                <a:lnTo>
                  <a:pt x="9348132" y="0"/>
                </a:lnTo>
                <a:lnTo>
                  <a:pt x="9348132" y="6854963"/>
                </a:lnTo>
                <a:lnTo>
                  <a:pt x="0" y="6854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75" t="-59706" r="-27972" b="-14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5423" y="291103"/>
            <a:ext cx="4825246" cy="737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2"/>
              </a:lnSpc>
              <a:spcBef>
                <a:spcPct val="0"/>
              </a:spcBef>
            </a:pPr>
            <a:r>
              <a:rPr lang="en-US" sz="45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Logistic</a:t>
            </a:r>
            <a:r>
              <a:rPr lang="en-US" sz="4575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Regression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34846" y="2090105"/>
            <a:ext cx="1389102" cy="51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43"/>
              </a:lnSpc>
              <a:spcBef>
                <a:spcPct val="0"/>
              </a:spcBef>
            </a:pPr>
            <a:r>
              <a:rPr lang="en-US" sz="31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536" y="1480445"/>
            <a:ext cx="17776928" cy="7932954"/>
          </a:xfrm>
          <a:custGeom>
            <a:avLst/>
            <a:gdLst/>
            <a:ahLst/>
            <a:cxnLst/>
            <a:rect l="l" t="t" r="r" b="b"/>
            <a:pathLst>
              <a:path w="17776928" h="7932954">
                <a:moveTo>
                  <a:pt x="0" y="0"/>
                </a:moveTo>
                <a:lnTo>
                  <a:pt x="17776928" y="0"/>
                </a:lnTo>
                <a:lnTo>
                  <a:pt x="17776928" y="7932954"/>
                </a:lnTo>
                <a:lnTo>
                  <a:pt x="0" y="79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18009" y="291103"/>
            <a:ext cx="10392727" cy="737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2"/>
              </a:lnSpc>
              <a:spcBef>
                <a:spcPct val="0"/>
              </a:spcBef>
            </a:pPr>
            <a:r>
              <a:rPr lang="en-US" sz="4575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Streamlit Dashboard &amp; Future Directions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368" y="1193531"/>
            <a:ext cx="17890404" cy="7894141"/>
          </a:xfrm>
          <a:custGeom>
            <a:avLst/>
            <a:gdLst/>
            <a:ahLst/>
            <a:cxnLst/>
            <a:rect l="l" t="t" r="r" b="b"/>
            <a:pathLst>
              <a:path w="17890404" h="7894141">
                <a:moveTo>
                  <a:pt x="0" y="0"/>
                </a:moveTo>
                <a:lnTo>
                  <a:pt x="17890404" y="0"/>
                </a:lnTo>
                <a:lnTo>
                  <a:pt x="17890404" y="7894140"/>
                </a:lnTo>
                <a:lnTo>
                  <a:pt x="0" y="789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203" y="1293816"/>
            <a:ext cx="17848475" cy="7853329"/>
          </a:xfrm>
          <a:custGeom>
            <a:avLst/>
            <a:gdLst/>
            <a:ahLst/>
            <a:cxnLst/>
            <a:rect l="l" t="t" r="r" b="b"/>
            <a:pathLst>
              <a:path w="17848475" h="7853329">
                <a:moveTo>
                  <a:pt x="0" y="0"/>
                </a:moveTo>
                <a:lnTo>
                  <a:pt x="17848476" y="0"/>
                </a:lnTo>
                <a:lnTo>
                  <a:pt x="17848476" y="7853330"/>
                </a:lnTo>
                <a:lnTo>
                  <a:pt x="0" y="785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168" y="1374243"/>
            <a:ext cx="17685664" cy="7538514"/>
          </a:xfrm>
          <a:custGeom>
            <a:avLst/>
            <a:gdLst/>
            <a:ahLst/>
            <a:cxnLst/>
            <a:rect l="l" t="t" r="r" b="b"/>
            <a:pathLst>
              <a:path w="17685664" h="7538514">
                <a:moveTo>
                  <a:pt x="0" y="0"/>
                </a:moveTo>
                <a:lnTo>
                  <a:pt x="17685664" y="0"/>
                </a:lnTo>
                <a:lnTo>
                  <a:pt x="17685664" y="7538514"/>
                </a:lnTo>
                <a:lnTo>
                  <a:pt x="0" y="7538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49065" y="725984"/>
            <a:ext cx="5586561" cy="80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3"/>
              </a:lnSpc>
            </a:pPr>
            <a:r>
              <a:rPr lang="en-US" sz="497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44303" y="1785491"/>
            <a:ext cx="4769346" cy="3475881"/>
            <a:chOff x="0" y="0"/>
            <a:chExt cx="6359128" cy="4634508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6346317" cy="4621784"/>
            </a:xfrm>
            <a:custGeom>
              <a:avLst/>
              <a:gdLst/>
              <a:ahLst/>
              <a:cxnLst/>
              <a:rect l="l" t="t" r="r" b="b"/>
              <a:pathLst>
                <a:path w="6346317" h="4621784">
                  <a:moveTo>
                    <a:pt x="0" y="424561"/>
                  </a:moveTo>
                  <a:cubicBezTo>
                    <a:pt x="0" y="190119"/>
                    <a:pt x="190246" y="0"/>
                    <a:pt x="424815" y="0"/>
                  </a:cubicBezTo>
                  <a:lnTo>
                    <a:pt x="5921502" y="0"/>
                  </a:lnTo>
                  <a:cubicBezTo>
                    <a:pt x="6156198" y="0"/>
                    <a:pt x="6346317" y="190119"/>
                    <a:pt x="6346317" y="424561"/>
                  </a:cubicBezTo>
                  <a:lnTo>
                    <a:pt x="6346317" y="4197223"/>
                  </a:lnTo>
                  <a:cubicBezTo>
                    <a:pt x="6346317" y="4431665"/>
                    <a:pt x="6156071" y="4621784"/>
                    <a:pt x="5921502" y="4621784"/>
                  </a:cubicBezTo>
                  <a:lnTo>
                    <a:pt x="424815" y="4621784"/>
                  </a:lnTo>
                  <a:cubicBezTo>
                    <a:pt x="190246" y="4621784"/>
                    <a:pt x="0" y="4431665"/>
                    <a:pt x="0" y="41972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9017" cy="4634484"/>
            </a:xfrm>
            <a:custGeom>
              <a:avLst/>
              <a:gdLst/>
              <a:ahLst/>
              <a:cxnLst/>
              <a:rect l="l" t="t" r="r" b="b"/>
              <a:pathLst>
                <a:path w="6359017" h="4634484">
                  <a:moveTo>
                    <a:pt x="0" y="430911"/>
                  </a:moveTo>
                  <a:cubicBezTo>
                    <a:pt x="0" y="192913"/>
                    <a:pt x="193040" y="0"/>
                    <a:pt x="431165" y="0"/>
                  </a:cubicBezTo>
                  <a:lnTo>
                    <a:pt x="5927852" y="0"/>
                  </a:lnTo>
                  <a:lnTo>
                    <a:pt x="5927852" y="6350"/>
                  </a:lnTo>
                  <a:lnTo>
                    <a:pt x="5927852" y="0"/>
                  </a:lnTo>
                  <a:cubicBezTo>
                    <a:pt x="6165977" y="0"/>
                    <a:pt x="6359017" y="192913"/>
                    <a:pt x="6359017" y="430911"/>
                  </a:cubicBezTo>
                  <a:lnTo>
                    <a:pt x="6352667" y="430911"/>
                  </a:lnTo>
                  <a:lnTo>
                    <a:pt x="6359017" y="430911"/>
                  </a:lnTo>
                  <a:lnTo>
                    <a:pt x="6359017" y="4203573"/>
                  </a:lnTo>
                  <a:lnTo>
                    <a:pt x="6352667" y="4203573"/>
                  </a:lnTo>
                  <a:lnTo>
                    <a:pt x="6359017" y="4203573"/>
                  </a:lnTo>
                  <a:cubicBezTo>
                    <a:pt x="6359017" y="4441571"/>
                    <a:pt x="6165977" y="4634484"/>
                    <a:pt x="5927852" y="4634484"/>
                  </a:cubicBezTo>
                  <a:lnTo>
                    <a:pt x="5927852" y="4628134"/>
                  </a:lnTo>
                  <a:lnTo>
                    <a:pt x="5927852" y="4634484"/>
                  </a:lnTo>
                  <a:lnTo>
                    <a:pt x="431165" y="4634484"/>
                  </a:lnTo>
                  <a:lnTo>
                    <a:pt x="431165" y="4628134"/>
                  </a:lnTo>
                  <a:lnTo>
                    <a:pt x="431165" y="4634484"/>
                  </a:lnTo>
                  <a:cubicBezTo>
                    <a:pt x="193040" y="4634484"/>
                    <a:pt x="0" y="4441571"/>
                    <a:pt x="0" y="4203573"/>
                  </a:cubicBezTo>
                  <a:lnTo>
                    <a:pt x="0" y="430911"/>
                  </a:lnTo>
                  <a:lnTo>
                    <a:pt x="6350" y="430911"/>
                  </a:lnTo>
                  <a:lnTo>
                    <a:pt x="0" y="430911"/>
                  </a:lnTo>
                  <a:moveTo>
                    <a:pt x="12700" y="430911"/>
                  </a:moveTo>
                  <a:lnTo>
                    <a:pt x="12700" y="4203573"/>
                  </a:lnTo>
                  <a:lnTo>
                    <a:pt x="6350" y="4203573"/>
                  </a:lnTo>
                  <a:lnTo>
                    <a:pt x="12700" y="4203573"/>
                  </a:lnTo>
                  <a:cubicBezTo>
                    <a:pt x="12700" y="4434586"/>
                    <a:pt x="200025" y="4621784"/>
                    <a:pt x="431165" y="4621784"/>
                  </a:cubicBezTo>
                  <a:lnTo>
                    <a:pt x="5927852" y="4621784"/>
                  </a:lnTo>
                  <a:cubicBezTo>
                    <a:pt x="6158992" y="4621784"/>
                    <a:pt x="6346317" y="4434586"/>
                    <a:pt x="6346317" y="4203573"/>
                  </a:cubicBezTo>
                  <a:lnTo>
                    <a:pt x="6346317" y="430911"/>
                  </a:lnTo>
                  <a:cubicBezTo>
                    <a:pt x="6346444" y="199898"/>
                    <a:pt x="6158992" y="12700"/>
                    <a:pt x="5927852" y="12700"/>
                  </a:cubicBezTo>
                  <a:lnTo>
                    <a:pt x="431165" y="12700"/>
                  </a:lnTo>
                  <a:lnTo>
                    <a:pt x="431165" y="6350"/>
                  </a:lnTo>
                  <a:lnTo>
                    <a:pt x="431165" y="12700"/>
                  </a:lnTo>
                  <a:cubicBezTo>
                    <a:pt x="200025" y="12700"/>
                    <a:pt x="12700" y="199898"/>
                    <a:pt x="12700" y="430911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70819" y="2012007"/>
            <a:ext cx="636835" cy="636835"/>
            <a:chOff x="0" y="0"/>
            <a:chExt cx="849113" cy="849113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849122" cy="849122"/>
            </a:xfrm>
            <a:custGeom>
              <a:avLst/>
              <a:gdLst/>
              <a:ahLst/>
              <a:cxnLst/>
              <a:rect l="l" t="t" r="r" b="b"/>
              <a:pathLst>
                <a:path w="849122" h="849122">
                  <a:moveTo>
                    <a:pt x="0" y="0"/>
                  </a:moveTo>
                  <a:lnTo>
                    <a:pt x="849122" y="0"/>
                  </a:lnTo>
                  <a:lnTo>
                    <a:pt x="849122" y="849122"/>
                  </a:lnTo>
                  <a:lnTo>
                    <a:pt x="0" y="849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1" b="1"/>
              </a:stretch>
            </a:blipFill>
          </p:spPr>
        </p:sp>
      </p:grpSp>
      <p:sp>
        <p:nvSpPr>
          <p:cNvPr id="16" name="Freeform 16" descr="preencoded.png"/>
          <p:cNvSpPr/>
          <p:nvPr/>
        </p:nvSpPr>
        <p:spPr>
          <a:xfrm>
            <a:off x="1245989" y="2187177"/>
            <a:ext cx="286494" cy="286494"/>
          </a:xfrm>
          <a:custGeom>
            <a:avLst/>
            <a:gdLst/>
            <a:ahLst/>
            <a:cxnLst/>
            <a:rect l="l" t="t" r="r" b="b"/>
            <a:pathLst>
              <a:path w="286494" h="286494">
                <a:moveTo>
                  <a:pt x="0" y="0"/>
                </a:moveTo>
                <a:lnTo>
                  <a:pt x="286493" y="0"/>
                </a:lnTo>
                <a:lnTo>
                  <a:pt x="286493" y="286494"/>
                </a:lnTo>
                <a:lnTo>
                  <a:pt x="0" y="28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70819" y="2842022"/>
            <a:ext cx="3894841" cy="38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Vast &amp; Diversified Economy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0819" y="3242221"/>
            <a:ext cx="4316314" cy="155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19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India's export economy spans multiple sectors and commodities, creating a complex trade landscape that requires sophisticated analysis to understand fully.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816352" y="1785491"/>
            <a:ext cx="4769346" cy="3475881"/>
            <a:chOff x="0" y="0"/>
            <a:chExt cx="6359128" cy="463450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6346317" cy="4621784"/>
            </a:xfrm>
            <a:custGeom>
              <a:avLst/>
              <a:gdLst/>
              <a:ahLst/>
              <a:cxnLst/>
              <a:rect l="l" t="t" r="r" b="b"/>
              <a:pathLst>
                <a:path w="6346317" h="4621784">
                  <a:moveTo>
                    <a:pt x="0" y="424561"/>
                  </a:moveTo>
                  <a:cubicBezTo>
                    <a:pt x="0" y="190119"/>
                    <a:pt x="190246" y="0"/>
                    <a:pt x="424815" y="0"/>
                  </a:cubicBezTo>
                  <a:lnTo>
                    <a:pt x="5921502" y="0"/>
                  </a:lnTo>
                  <a:cubicBezTo>
                    <a:pt x="6156198" y="0"/>
                    <a:pt x="6346317" y="190119"/>
                    <a:pt x="6346317" y="424561"/>
                  </a:cubicBezTo>
                  <a:lnTo>
                    <a:pt x="6346317" y="4197223"/>
                  </a:lnTo>
                  <a:cubicBezTo>
                    <a:pt x="6346317" y="4431665"/>
                    <a:pt x="6156071" y="4621784"/>
                    <a:pt x="5921502" y="4621784"/>
                  </a:cubicBezTo>
                  <a:lnTo>
                    <a:pt x="424815" y="4621784"/>
                  </a:lnTo>
                  <a:cubicBezTo>
                    <a:pt x="190246" y="4621784"/>
                    <a:pt x="0" y="4431665"/>
                    <a:pt x="0" y="41972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359017" cy="4634484"/>
            </a:xfrm>
            <a:custGeom>
              <a:avLst/>
              <a:gdLst/>
              <a:ahLst/>
              <a:cxnLst/>
              <a:rect l="l" t="t" r="r" b="b"/>
              <a:pathLst>
                <a:path w="6359017" h="4634484">
                  <a:moveTo>
                    <a:pt x="0" y="430911"/>
                  </a:moveTo>
                  <a:cubicBezTo>
                    <a:pt x="0" y="192913"/>
                    <a:pt x="193040" y="0"/>
                    <a:pt x="431165" y="0"/>
                  </a:cubicBezTo>
                  <a:lnTo>
                    <a:pt x="5927852" y="0"/>
                  </a:lnTo>
                  <a:lnTo>
                    <a:pt x="5927852" y="6350"/>
                  </a:lnTo>
                  <a:lnTo>
                    <a:pt x="5927852" y="0"/>
                  </a:lnTo>
                  <a:cubicBezTo>
                    <a:pt x="6165977" y="0"/>
                    <a:pt x="6359017" y="192913"/>
                    <a:pt x="6359017" y="430911"/>
                  </a:cubicBezTo>
                  <a:lnTo>
                    <a:pt x="6352667" y="430911"/>
                  </a:lnTo>
                  <a:lnTo>
                    <a:pt x="6359017" y="430911"/>
                  </a:lnTo>
                  <a:lnTo>
                    <a:pt x="6359017" y="4203573"/>
                  </a:lnTo>
                  <a:lnTo>
                    <a:pt x="6352667" y="4203573"/>
                  </a:lnTo>
                  <a:lnTo>
                    <a:pt x="6359017" y="4203573"/>
                  </a:lnTo>
                  <a:cubicBezTo>
                    <a:pt x="6359017" y="4441571"/>
                    <a:pt x="6165977" y="4634484"/>
                    <a:pt x="5927852" y="4634484"/>
                  </a:cubicBezTo>
                  <a:lnTo>
                    <a:pt x="5927852" y="4628134"/>
                  </a:lnTo>
                  <a:lnTo>
                    <a:pt x="5927852" y="4634484"/>
                  </a:lnTo>
                  <a:lnTo>
                    <a:pt x="431165" y="4634484"/>
                  </a:lnTo>
                  <a:lnTo>
                    <a:pt x="431165" y="4628134"/>
                  </a:lnTo>
                  <a:lnTo>
                    <a:pt x="431165" y="4634484"/>
                  </a:lnTo>
                  <a:cubicBezTo>
                    <a:pt x="193040" y="4634484"/>
                    <a:pt x="0" y="4441571"/>
                    <a:pt x="0" y="4203573"/>
                  </a:cubicBezTo>
                  <a:lnTo>
                    <a:pt x="0" y="430911"/>
                  </a:lnTo>
                  <a:lnTo>
                    <a:pt x="6350" y="430911"/>
                  </a:lnTo>
                  <a:lnTo>
                    <a:pt x="0" y="430911"/>
                  </a:lnTo>
                  <a:moveTo>
                    <a:pt x="12700" y="430911"/>
                  </a:moveTo>
                  <a:lnTo>
                    <a:pt x="12700" y="4203573"/>
                  </a:lnTo>
                  <a:lnTo>
                    <a:pt x="6350" y="4203573"/>
                  </a:lnTo>
                  <a:lnTo>
                    <a:pt x="12700" y="4203573"/>
                  </a:lnTo>
                  <a:cubicBezTo>
                    <a:pt x="12700" y="4434586"/>
                    <a:pt x="200025" y="4621784"/>
                    <a:pt x="431165" y="4621784"/>
                  </a:cubicBezTo>
                  <a:lnTo>
                    <a:pt x="5927852" y="4621784"/>
                  </a:lnTo>
                  <a:cubicBezTo>
                    <a:pt x="6158992" y="4621784"/>
                    <a:pt x="6346317" y="4434586"/>
                    <a:pt x="6346317" y="4203573"/>
                  </a:cubicBezTo>
                  <a:lnTo>
                    <a:pt x="6346317" y="430911"/>
                  </a:lnTo>
                  <a:cubicBezTo>
                    <a:pt x="6346444" y="199898"/>
                    <a:pt x="6158992" y="12700"/>
                    <a:pt x="5927852" y="12700"/>
                  </a:cubicBezTo>
                  <a:lnTo>
                    <a:pt x="431165" y="12700"/>
                  </a:lnTo>
                  <a:lnTo>
                    <a:pt x="431165" y="6350"/>
                  </a:lnTo>
                  <a:lnTo>
                    <a:pt x="431165" y="12700"/>
                  </a:lnTo>
                  <a:cubicBezTo>
                    <a:pt x="200025" y="12700"/>
                    <a:pt x="12700" y="199898"/>
                    <a:pt x="12700" y="430911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042869" y="2012007"/>
            <a:ext cx="636835" cy="636835"/>
            <a:chOff x="0" y="0"/>
            <a:chExt cx="849113" cy="849113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849122" cy="849122"/>
            </a:xfrm>
            <a:custGeom>
              <a:avLst/>
              <a:gdLst/>
              <a:ahLst/>
              <a:cxnLst/>
              <a:rect l="l" t="t" r="r" b="b"/>
              <a:pathLst>
                <a:path w="849122" h="849122">
                  <a:moveTo>
                    <a:pt x="0" y="0"/>
                  </a:moveTo>
                  <a:lnTo>
                    <a:pt x="849122" y="0"/>
                  </a:lnTo>
                  <a:lnTo>
                    <a:pt x="849122" y="849122"/>
                  </a:lnTo>
                  <a:lnTo>
                    <a:pt x="0" y="849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1" b="1"/>
              </a:stretch>
            </a:blip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6218039" y="2187177"/>
            <a:ext cx="286494" cy="286494"/>
          </a:xfrm>
          <a:custGeom>
            <a:avLst/>
            <a:gdLst/>
            <a:ahLst/>
            <a:cxnLst/>
            <a:rect l="l" t="t" r="r" b="b"/>
            <a:pathLst>
              <a:path w="286494" h="286494">
                <a:moveTo>
                  <a:pt x="0" y="0"/>
                </a:moveTo>
                <a:lnTo>
                  <a:pt x="286493" y="0"/>
                </a:lnTo>
                <a:lnTo>
                  <a:pt x="286493" y="286494"/>
                </a:lnTo>
                <a:lnTo>
                  <a:pt x="0" y="28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4838" b="-4838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042869" y="2842022"/>
            <a:ext cx="2793206" cy="38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8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Policy Shaping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42869" y="3242221"/>
            <a:ext cx="4316314" cy="155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19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export patterns and trends is crucial for policymakers to make informed decisions that strengthen India's position in global trade.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44303" y="5464076"/>
            <a:ext cx="9741396" cy="2457450"/>
            <a:chOff x="0" y="0"/>
            <a:chExt cx="12988528" cy="3276600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2975844" cy="3263900"/>
            </a:xfrm>
            <a:custGeom>
              <a:avLst/>
              <a:gdLst/>
              <a:ahLst/>
              <a:cxnLst/>
              <a:rect l="l" t="t" r="r" b="b"/>
              <a:pathLst>
                <a:path w="12975844" h="3263900">
                  <a:moveTo>
                    <a:pt x="0" y="424561"/>
                  </a:moveTo>
                  <a:cubicBezTo>
                    <a:pt x="0" y="190119"/>
                    <a:pt x="190627" y="0"/>
                    <a:pt x="425831" y="0"/>
                  </a:cubicBezTo>
                  <a:lnTo>
                    <a:pt x="12550013" y="0"/>
                  </a:lnTo>
                  <a:cubicBezTo>
                    <a:pt x="12785217" y="0"/>
                    <a:pt x="12975844" y="190119"/>
                    <a:pt x="12975844" y="424561"/>
                  </a:cubicBezTo>
                  <a:lnTo>
                    <a:pt x="12975844" y="2839339"/>
                  </a:lnTo>
                  <a:cubicBezTo>
                    <a:pt x="12975844" y="3073781"/>
                    <a:pt x="12785217" y="3263900"/>
                    <a:pt x="12550013" y="3263900"/>
                  </a:cubicBezTo>
                  <a:lnTo>
                    <a:pt x="425831" y="3263900"/>
                  </a:lnTo>
                  <a:cubicBezTo>
                    <a:pt x="190627" y="3263900"/>
                    <a:pt x="0" y="3073781"/>
                    <a:pt x="0" y="2839339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2988544" cy="3276600"/>
            </a:xfrm>
            <a:custGeom>
              <a:avLst/>
              <a:gdLst/>
              <a:ahLst/>
              <a:cxnLst/>
              <a:rect l="l" t="t" r="r" b="b"/>
              <a:pathLst>
                <a:path w="12988544" h="3276600">
                  <a:moveTo>
                    <a:pt x="0" y="430911"/>
                  </a:moveTo>
                  <a:cubicBezTo>
                    <a:pt x="0" y="192913"/>
                    <a:pt x="193548" y="0"/>
                    <a:pt x="432181" y="0"/>
                  </a:cubicBezTo>
                  <a:lnTo>
                    <a:pt x="12556363" y="0"/>
                  </a:lnTo>
                  <a:lnTo>
                    <a:pt x="12556363" y="6350"/>
                  </a:lnTo>
                  <a:lnTo>
                    <a:pt x="12556363" y="0"/>
                  </a:lnTo>
                  <a:cubicBezTo>
                    <a:pt x="12794996" y="0"/>
                    <a:pt x="12988544" y="192913"/>
                    <a:pt x="12988544" y="430911"/>
                  </a:cubicBezTo>
                  <a:lnTo>
                    <a:pt x="12982194" y="430911"/>
                  </a:lnTo>
                  <a:lnTo>
                    <a:pt x="12988544" y="430911"/>
                  </a:lnTo>
                  <a:lnTo>
                    <a:pt x="12988544" y="2845689"/>
                  </a:lnTo>
                  <a:lnTo>
                    <a:pt x="12982194" y="2845689"/>
                  </a:lnTo>
                  <a:lnTo>
                    <a:pt x="12988544" y="2845689"/>
                  </a:lnTo>
                  <a:cubicBezTo>
                    <a:pt x="12988544" y="3083687"/>
                    <a:pt x="12794996" y="3276600"/>
                    <a:pt x="12556363" y="3276600"/>
                  </a:cubicBezTo>
                  <a:lnTo>
                    <a:pt x="12556363" y="3270250"/>
                  </a:lnTo>
                  <a:lnTo>
                    <a:pt x="12556363" y="3276600"/>
                  </a:lnTo>
                  <a:lnTo>
                    <a:pt x="432181" y="3276600"/>
                  </a:lnTo>
                  <a:lnTo>
                    <a:pt x="432181" y="3270250"/>
                  </a:lnTo>
                  <a:lnTo>
                    <a:pt x="432181" y="3276600"/>
                  </a:lnTo>
                  <a:cubicBezTo>
                    <a:pt x="193548" y="3276600"/>
                    <a:pt x="0" y="3083687"/>
                    <a:pt x="0" y="2845689"/>
                  </a:cubicBezTo>
                  <a:lnTo>
                    <a:pt x="0" y="430911"/>
                  </a:lnTo>
                  <a:lnTo>
                    <a:pt x="6350" y="430911"/>
                  </a:lnTo>
                  <a:lnTo>
                    <a:pt x="0" y="430911"/>
                  </a:lnTo>
                  <a:moveTo>
                    <a:pt x="12700" y="430911"/>
                  </a:moveTo>
                  <a:lnTo>
                    <a:pt x="12700" y="2845689"/>
                  </a:lnTo>
                  <a:lnTo>
                    <a:pt x="6350" y="2845689"/>
                  </a:lnTo>
                  <a:lnTo>
                    <a:pt x="12700" y="2845689"/>
                  </a:lnTo>
                  <a:cubicBezTo>
                    <a:pt x="12700" y="3076702"/>
                    <a:pt x="200533" y="3263900"/>
                    <a:pt x="432181" y="3263900"/>
                  </a:cubicBezTo>
                  <a:lnTo>
                    <a:pt x="12556363" y="3263900"/>
                  </a:lnTo>
                  <a:cubicBezTo>
                    <a:pt x="12788011" y="3263900"/>
                    <a:pt x="12975844" y="3076702"/>
                    <a:pt x="12975844" y="2845689"/>
                  </a:cubicBezTo>
                  <a:lnTo>
                    <a:pt x="12975844" y="430911"/>
                  </a:lnTo>
                  <a:cubicBezTo>
                    <a:pt x="12975844" y="199898"/>
                    <a:pt x="12788011" y="12700"/>
                    <a:pt x="12556363" y="12700"/>
                  </a:cubicBezTo>
                  <a:lnTo>
                    <a:pt x="432181" y="12700"/>
                  </a:lnTo>
                  <a:lnTo>
                    <a:pt x="432181" y="6350"/>
                  </a:lnTo>
                  <a:lnTo>
                    <a:pt x="432181" y="12700"/>
                  </a:lnTo>
                  <a:cubicBezTo>
                    <a:pt x="200533" y="12700"/>
                    <a:pt x="12700" y="199898"/>
                    <a:pt x="12700" y="430911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070819" y="5690592"/>
            <a:ext cx="636835" cy="636835"/>
            <a:chOff x="0" y="0"/>
            <a:chExt cx="849113" cy="849113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849122" cy="849122"/>
            </a:xfrm>
            <a:custGeom>
              <a:avLst/>
              <a:gdLst/>
              <a:ahLst/>
              <a:cxnLst/>
              <a:rect l="l" t="t" r="r" b="b"/>
              <a:pathLst>
                <a:path w="849122" h="849122">
                  <a:moveTo>
                    <a:pt x="0" y="0"/>
                  </a:moveTo>
                  <a:lnTo>
                    <a:pt x="849122" y="0"/>
                  </a:lnTo>
                  <a:lnTo>
                    <a:pt x="849122" y="849122"/>
                  </a:lnTo>
                  <a:lnTo>
                    <a:pt x="0" y="849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1" b="1"/>
              </a:stretch>
            </a:blip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1245989" y="5865762"/>
            <a:ext cx="286494" cy="286494"/>
          </a:xfrm>
          <a:custGeom>
            <a:avLst/>
            <a:gdLst/>
            <a:ahLst/>
            <a:cxnLst/>
            <a:rect l="l" t="t" r="r" b="b"/>
            <a:pathLst>
              <a:path w="286494" h="286494">
                <a:moveTo>
                  <a:pt x="0" y="0"/>
                </a:moveTo>
                <a:lnTo>
                  <a:pt x="286493" y="0"/>
                </a:lnTo>
                <a:lnTo>
                  <a:pt x="286493" y="286494"/>
                </a:lnTo>
                <a:lnTo>
                  <a:pt x="0" y="2864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3225" b="-3225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070819" y="6520606"/>
            <a:ext cx="3687027" cy="38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8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ML-Powered Efficiency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70819" y="6920805"/>
            <a:ext cx="9288364" cy="77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19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enables efficient, automated, and scalable analysis of massive trade datasets, uncovering insights that would be impossible to detect manually.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6501" y="8293001"/>
            <a:ext cx="9556999" cy="13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  <a:spcBef>
                <a:spcPct val="0"/>
              </a:spcBef>
            </a:pPr>
            <a:r>
              <a:rPr lang="en-US" sz="214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methodology follows a systematic approach: </a:t>
            </a:r>
            <a:r>
              <a:rPr lang="en-US" sz="2149" b="1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→ Exploratory Data Analysis → Principal Component Analysis → K-Means Clustering → Interactive Dashboard Development</a:t>
            </a:r>
            <a:r>
              <a:rPr lang="en-US" sz="214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This pipeline ensures data quality, reveals hidden patterns, and delivers actionable insights through intuitive visualizations.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303" y="1181835"/>
            <a:ext cx="17855394" cy="7923331"/>
          </a:xfrm>
          <a:custGeom>
            <a:avLst/>
            <a:gdLst/>
            <a:ahLst/>
            <a:cxnLst/>
            <a:rect l="l" t="t" r="r" b="b"/>
            <a:pathLst>
              <a:path w="17855394" h="7923331">
                <a:moveTo>
                  <a:pt x="0" y="0"/>
                </a:moveTo>
                <a:lnTo>
                  <a:pt x="17855394" y="0"/>
                </a:lnTo>
                <a:lnTo>
                  <a:pt x="17855394" y="7923330"/>
                </a:lnTo>
                <a:lnTo>
                  <a:pt x="0" y="792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384140" cy="10287000"/>
          </a:xfrm>
          <a:custGeom>
            <a:avLst/>
            <a:gdLst/>
            <a:ahLst/>
            <a:cxnLst/>
            <a:rect l="l" t="t" r="r" b="b"/>
            <a:pathLst>
              <a:path w="7384140" h="10287000">
                <a:moveTo>
                  <a:pt x="0" y="0"/>
                </a:moveTo>
                <a:lnTo>
                  <a:pt x="7384140" y="0"/>
                </a:lnTo>
                <a:lnTo>
                  <a:pt x="73841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766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018491" y="4208469"/>
            <a:ext cx="5435561" cy="141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29"/>
              </a:lnSpc>
              <a:spcBef>
                <a:spcPct val="0"/>
              </a:spcBef>
            </a:pPr>
            <a:r>
              <a:rPr lang="en-US" sz="8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1647" y="2419648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92485" y="359717"/>
            <a:ext cx="4986477" cy="80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83"/>
              </a:lnSpc>
              <a:spcBef>
                <a:spcPct val="0"/>
              </a:spcBef>
            </a:pPr>
            <a:r>
              <a:rPr lang="en-US" sz="4974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2485" y="1469975"/>
            <a:ext cx="3312095" cy="3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0"/>
              </a:lnSpc>
            </a:pPr>
            <a:r>
              <a:rPr lang="en-US" sz="23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Source &amp; Structure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2485" y="1881044"/>
            <a:ext cx="6624340" cy="116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analysis is built on comprehensive export data from </a:t>
            </a:r>
            <a:r>
              <a:rPr lang="en-US" sz="192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data.gov.in</a:t>
            </a:r>
            <a:r>
              <a:rPr lang="en-US" sz="19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covering India's Principal Commodity-wise Export for the fiscal year 2022–23.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92485" y="4296515"/>
            <a:ext cx="6624415" cy="2927056"/>
            <a:chOff x="0" y="0"/>
            <a:chExt cx="8832553" cy="3902741"/>
          </a:xfrm>
        </p:grpSpPr>
        <p:sp>
          <p:nvSpPr>
            <p:cNvPr id="8" name="TextBox 8"/>
            <p:cNvSpPr txBox="1"/>
            <p:nvPr/>
          </p:nvSpPr>
          <p:spPr>
            <a:xfrm>
              <a:off x="100" y="38100"/>
              <a:ext cx="8832453" cy="72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2"/>
                </a:lnSpc>
              </a:pPr>
              <a:r>
                <a:rPr lang="en-US" sz="3812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16,894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116758" y="954039"/>
              <a:ext cx="2598937" cy="335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9"/>
                </a:lnSpc>
              </a:pPr>
              <a:r>
                <a:rPr lang="en-US" sz="15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Total Records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0" y="1377700"/>
              <a:ext cx="8832453" cy="37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6"/>
                </a:lnSpc>
              </a:pPr>
              <a:r>
                <a:rPr lang="en-US" sz="152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Comprehensive rows of export data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0" y="2316682"/>
              <a:ext cx="8832453" cy="72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2"/>
                </a:lnSpc>
              </a:pPr>
              <a:r>
                <a:rPr lang="en-US" sz="3812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6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116758" y="3101700"/>
              <a:ext cx="2598937" cy="335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9"/>
                </a:lnSpc>
              </a:pPr>
              <a:r>
                <a:rPr lang="en-US" sz="15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Key Columns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526303"/>
              <a:ext cx="8832453" cy="37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6"/>
                </a:lnSpc>
              </a:pPr>
              <a:r>
                <a:rPr lang="en-US" sz="152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Essential attributes captured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2560" y="7691155"/>
            <a:ext cx="6624340" cy="2142713"/>
            <a:chOff x="0" y="0"/>
            <a:chExt cx="8832453" cy="285695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2598937" cy="421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9"/>
                </a:lnSpc>
              </a:pPr>
              <a:r>
                <a:rPr lang="en-US" sz="19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Dataset Columns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13888"/>
              <a:ext cx="8832453" cy="40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5068" lvl="1" indent="-122534" algn="l">
                <a:lnSpc>
                  <a:spcPts val="2618"/>
                </a:lnSpc>
                <a:buFont typeface="Arial"/>
                <a:buChar char="•"/>
              </a:pPr>
              <a:r>
                <a:rPr lang="en-US" sz="1624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COMMODITY_NAME</a:t>
              </a:r>
              <a:r>
                <a:rPr lang="en-US" sz="162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Type of exported product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01620"/>
              <a:ext cx="8832453" cy="40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5068" lvl="1" indent="-122534" algn="l">
                <a:lnSpc>
                  <a:spcPts val="2618"/>
                </a:lnSpc>
                <a:buFont typeface="Arial"/>
                <a:buChar char="•"/>
              </a:pPr>
              <a:r>
                <a:rPr lang="en-US" sz="1624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COUNTRY</a:t>
              </a:r>
              <a:r>
                <a:rPr lang="en-US" sz="162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Destination nation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89352"/>
              <a:ext cx="8832453" cy="40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5068" lvl="1" indent="-122534" algn="l">
                <a:lnSpc>
                  <a:spcPts val="2618"/>
                </a:lnSpc>
                <a:buFont typeface="Arial"/>
                <a:buChar char="•"/>
              </a:pPr>
              <a:r>
                <a:rPr lang="en-US" sz="1624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UNIT</a:t>
              </a:r>
              <a:r>
                <a:rPr lang="en-US" sz="162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Measurement unit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677085"/>
              <a:ext cx="8832453" cy="40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5068" lvl="1" indent="-122534" algn="l">
                <a:lnSpc>
                  <a:spcPts val="2618"/>
                </a:lnSpc>
                <a:buFont typeface="Arial"/>
                <a:buChar char="•"/>
              </a:pPr>
              <a:r>
                <a:rPr lang="en-US" sz="1624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QUANTITY</a:t>
              </a:r>
              <a:r>
                <a:rPr lang="en-US" sz="162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Volume exported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064817"/>
              <a:ext cx="8832453" cy="40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5068" lvl="1" indent="-122534" algn="l">
                <a:lnSpc>
                  <a:spcPts val="2618"/>
                </a:lnSpc>
                <a:buFont typeface="Arial"/>
                <a:buChar char="•"/>
              </a:pPr>
              <a:r>
                <a:rPr lang="en-US" sz="1624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VALUE_USD_MILLION</a:t>
              </a:r>
              <a:r>
                <a:rPr lang="en-US" sz="162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Export value in millions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452549"/>
              <a:ext cx="8832453" cy="40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5068" lvl="1" indent="-122534" algn="l">
                <a:lnSpc>
                  <a:spcPts val="2618"/>
                </a:lnSpc>
                <a:buFont typeface="Arial"/>
                <a:buChar char="•"/>
              </a:pPr>
              <a:r>
                <a:rPr lang="en-US" sz="1624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PRICE_PER_KG</a:t>
              </a:r>
              <a:r>
                <a:rPr lang="en-US" sz="162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Unit pricing metric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981647" y="352772"/>
            <a:ext cx="9481096" cy="9481096"/>
            <a:chOff x="0" y="0"/>
            <a:chExt cx="12641462" cy="12641462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2641453" cy="12641453"/>
            </a:xfrm>
            <a:custGeom>
              <a:avLst/>
              <a:gdLst/>
              <a:ahLst/>
              <a:cxnLst/>
              <a:rect l="l" t="t" r="r" b="b"/>
              <a:pathLst>
                <a:path w="12641453" h="12641453">
                  <a:moveTo>
                    <a:pt x="0" y="0"/>
                  </a:moveTo>
                  <a:lnTo>
                    <a:pt x="12641453" y="0"/>
                  </a:lnTo>
                  <a:lnTo>
                    <a:pt x="12641453" y="12641453"/>
                  </a:lnTo>
                  <a:lnTo>
                    <a:pt x="0" y="12641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592410" y="3361688"/>
            <a:ext cx="6934659" cy="59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9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Link: </a:t>
            </a:r>
            <a:r>
              <a:rPr lang="en-US" sz="19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https://www.data.gov.in/resource/principal-commodity-wise-export-year-2022-23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63151"/>
            <a:ext cx="16230600" cy="8654070"/>
          </a:xfrm>
          <a:custGeom>
            <a:avLst/>
            <a:gdLst/>
            <a:ahLst/>
            <a:cxnLst/>
            <a:rect l="l" t="t" r="r" b="b"/>
            <a:pathLst>
              <a:path w="16230600" h="8654070">
                <a:moveTo>
                  <a:pt x="0" y="0"/>
                </a:moveTo>
                <a:lnTo>
                  <a:pt x="16230600" y="0"/>
                </a:lnTo>
                <a:lnTo>
                  <a:pt x="16230600" y="8654069"/>
                </a:lnTo>
                <a:lnTo>
                  <a:pt x="0" y="8654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8" r="-5565" b="-232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254" y="227105"/>
            <a:ext cx="14680497" cy="80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3"/>
              </a:lnSpc>
              <a:spcBef>
                <a:spcPct val="0"/>
              </a:spcBef>
            </a:pPr>
            <a:r>
              <a:rPr lang="en-US" sz="4974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Preprocessing: Building a Clean Foundation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0604" y="489049"/>
            <a:ext cx="15761998" cy="80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3"/>
              </a:lnSpc>
              <a:spcBef>
                <a:spcPct val="0"/>
              </a:spcBef>
            </a:pPr>
            <a:r>
              <a:rPr lang="en-US" sz="4974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Exploratory Data Analysis: Uncovering Trade Patterns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0604" y="1513073"/>
            <a:ext cx="16726792" cy="84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0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comprehensive EDA revealed critical insights into India's export composition, market distribution, and value drivers. Through statistical analysis and visualization, we identified key patterns that inform strategic decision-making.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734866"/>
            <a:ext cx="4699581" cy="2904529"/>
            <a:chOff x="0" y="0"/>
            <a:chExt cx="5196285" cy="3211512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5196332" cy="3211449"/>
            </a:xfrm>
            <a:custGeom>
              <a:avLst/>
              <a:gdLst/>
              <a:ahLst/>
              <a:cxnLst/>
              <a:rect l="l" t="t" r="r" b="b"/>
              <a:pathLst>
                <a:path w="5196332" h="3211449">
                  <a:moveTo>
                    <a:pt x="0" y="0"/>
                  </a:moveTo>
                  <a:lnTo>
                    <a:pt x="5196332" y="0"/>
                  </a:lnTo>
                  <a:lnTo>
                    <a:pt x="5196332" y="3211449"/>
                  </a:lnTo>
                  <a:lnTo>
                    <a:pt x="0" y="321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3" b="-4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764463" y="5745683"/>
            <a:ext cx="280451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Top Export Commodities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224399"/>
            <a:ext cx="4848794" cy="144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4"/>
              </a:lnSpc>
            </a:pPr>
            <a:r>
              <a:rPr lang="en-US" sz="1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Petroleum products, diamonds, and pharmaceuticals dominate India's export portfolio, representing the highest value categories. These sectors drive significant foreign exchange earnings.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794120" y="2833985"/>
            <a:ext cx="4699760" cy="2904529"/>
            <a:chOff x="0" y="0"/>
            <a:chExt cx="5196483" cy="321151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5196459" cy="3211449"/>
            </a:xfrm>
            <a:custGeom>
              <a:avLst/>
              <a:gdLst/>
              <a:ahLst/>
              <a:cxnLst/>
              <a:rect l="l" t="t" r="r" b="b"/>
              <a:pathLst>
                <a:path w="5196459" h="3211449">
                  <a:moveTo>
                    <a:pt x="0" y="0"/>
                  </a:moveTo>
                  <a:lnTo>
                    <a:pt x="5196459" y="0"/>
                  </a:lnTo>
                  <a:lnTo>
                    <a:pt x="5196459" y="3211449"/>
                  </a:lnTo>
                  <a:lnTo>
                    <a:pt x="0" y="321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5" b="-4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276803" y="5745683"/>
            <a:ext cx="3228677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Leading Export Destinations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65781" y="6169948"/>
            <a:ext cx="4996095" cy="1554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7"/>
              </a:lnSpc>
            </a:pPr>
            <a:r>
              <a:rPr lang="en-US" sz="1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USA, UAE, and China emerge as India's primary export markets, accounting for substantial trade volumes. Geographic diversification reduces dependency risks.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650163" y="2889275"/>
            <a:ext cx="4520661" cy="2793949"/>
            <a:chOff x="0" y="0"/>
            <a:chExt cx="5196285" cy="3211512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5196332" cy="3211449"/>
            </a:xfrm>
            <a:custGeom>
              <a:avLst/>
              <a:gdLst/>
              <a:ahLst/>
              <a:cxnLst/>
              <a:rect l="l" t="t" r="r" b="b"/>
              <a:pathLst>
                <a:path w="5196332" h="3211449">
                  <a:moveTo>
                    <a:pt x="0" y="0"/>
                  </a:moveTo>
                  <a:lnTo>
                    <a:pt x="5196332" y="0"/>
                  </a:lnTo>
                  <a:lnTo>
                    <a:pt x="5196332" y="3211449"/>
                  </a:lnTo>
                  <a:lnTo>
                    <a:pt x="0" y="321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3" b="-45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3764890" y="5745683"/>
            <a:ext cx="2568029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Variable Relationships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38639" y="6205997"/>
            <a:ext cx="4520661" cy="148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4"/>
              </a:lnSpc>
            </a:pPr>
            <a:r>
              <a:rPr lang="en-US" sz="18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Heatmap analysis reveals correlations between VALUE, QUANTITY, and PRICE_PER_KG, distinguishing high-value luxury exports from bulk commodity shipments.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0604" y="8104317"/>
            <a:ext cx="3216463" cy="3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299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Leading Trade Partners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0604" y="8764588"/>
            <a:ext cx="1639022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The analysis identified USA, UAE, and China as India's top export destinations, collectively accounting for a significant portion of total export value. This concentration highlights both opportunities and risks in India's trade relationships.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095" y="1201261"/>
            <a:ext cx="9213385" cy="5850499"/>
          </a:xfrm>
          <a:custGeom>
            <a:avLst/>
            <a:gdLst/>
            <a:ahLst/>
            <a:cxnLst/>
            <a:rect l="l" t="t" r="r" b="b"/>
            <a:pathLst>
              <a:path w="9213385" h="5850499">
                <a:moveTo>
                  <a:pt x="0" y="0"/>
                </a:moveTo>
                <a:lnTo>
                  <a:pt x="9213385" y="0"/>
                </a:lnTo>
                <a:lnTo>
                  <a:pt x="9213385" y="5850500"/>
                </a:lnTo>
                <a:lnTo>
                  <a:pt x="0" y="585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3913163"/>
            <a:ext cx="8940488" cy="6079532"/>
          </a:xfrm>
          <a:custGeom>
            <a:avLst/>
            <a:gdLst/>
            <a:ahLst/>
            <a:cxnLst/>
            <a:rect l="l" t="t" r="r" b="b"/>
            <a:pathLst>
              <a:path w="8940488" h="6079532">
                <a:moveTo>
                  <a:pt x="0" y="0"/>
                </a:moveTo>
                <a:lnTo>
                  <a:pt x="8940488" y="0"/>
                </a:lnTo>
                <a:lnTo>
                  <a:pt x="8940488" y="6079532"/>
                </a:lnTo>
                <a:lnTo>
                  <a:pt x="0" y="607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0095" y="227105"/>
            <a:ext cx="7880999" cy="80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3"/>
              </a:lnSpc>
              <a:spcBef>
                <a:spcPct val="0"/>
              </a:spcBef>
            </a:pPr>
            <a:r>
              <a:rPr lang="en-US" sz="4974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3910" y="1175853"/>
            <a:ext cx="11397296" cy="8519479"/>
          </a:xfrm>
          <a:custGeom>
            <a:avLst/>
            <a:gdLst/>
            <a:ahLst/>
            <a:cxnLst/>
            <a:rect l="l" t="t" r="r" b="b"/>
            <a:pathLst>
              <a:path w="11397296" h="8519479">
                <a:moveTo>
                  <a:pt x="0" y="0"/>
                </a:moveTo>
                <a:lnTo>
                  <a:pt x="11397297" y="0"/>
                </a:lnTo>
                <a:lnTo>
                  <a:pt x="11397297" y="8519479"/>
                </a:lnTo>
                <a:lnTo>
                  <a:pt x="0" y="8519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0095" y="227105"/>
            <a:ext cx="7880999" cy="80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3"/>
              </a:lnSpc>
              <a:spcBef>
                <a:spcPct val="0"/>
              </a:spcBef>
            </a:pPr>
            <a:r>
              <a:rPr lang="en-US" sz="4974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Exploratory Data Analysis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242432" y="1396062"/>
            <a:ext cx="5624393" cy="5962969"/>
            <a:chOff x="0" y="0"/>
            <a:chExt cx="6359128" cy="6741933"/>
          </a:xfrm>
        </p:grpSpPr>
        <p:sp>
          <p:nvSpPr>
            <p:cNvPr id="5" name="Freeform 5"/>
            <p:cNvSpPr/>
            <p:nvPr/>
          </p:nvSpPr>
          <p:spPr>
            <a:xfrm>
              <a:off x="6350" y="9238"/>
              <a:ext cx="6346317" cy="6723423"/>
            </a:xfrm>
            <a:custGeom>
              <a:avLst/>
              <a:gdLst/>
              <a:ahLst/>
              <a:cxnLst/>
              <a:rect l="l" t="t" r="r" b="b"/>
              <a:pathLst>
                <a:path w="6346317" h="6723423">
                  <a:moveTo>
                    <a:pt x="0" y="617619"/>
                  </a:moveTo>
                  <a:cubicBezTo>
                    <a:pt x="0" y="276570"/>
                    <a:pt x="190246" y="0"/>
                    <a:pt x="424815" y="0"/>
                  </a:cubicBezTo>
                  <a:lnTo>
                    <a:pt x="5921502" y="0"/>
                  </a:lnTo>
                  <a:cubicBezTo>
                    <a:pt x="6156198" y="0"/>
                    <a:pt x="6346317" y="276570"/>
                    <a:pt x="6346317" y="617619"/>
                  </a:cubicBezTo>
                  <a:lnTo>
                    <a:pt x="6346317" y="6105803"/>
                  </a:lnTo>
                  <a:cubicBezTo>
                    <a:pt x="6346317" y="6446851"/>
                    <a:pt x="6156071" y="6723422"/>
                    <a:pt x="5921502" y="6723422"/>
                  </a:cubicBezTo>
                  <a:lnTo>
                    <a:pt x="424815" y="6723422"/>
                  </a:lnTo>
                  <a:cubicBezTo>
                    <a:pt x="190246" y="6723422"/>
                    <a:pt x="0" y="6446852"/>
                    <a:pt x="0" y="610580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9017" cy="6741899"/>
            </a:xfrm>
            <a:custGeom>
              <a:avLst/>
              <a:gdLst/>
              <a:ahLst/>
              <a:cxnLst/>
              <a:rect l="l" t="t" r="r" b="b"/>
              <a:pathLst>
                <a:path w="6359017" h="6741899">
                  <a:moveTo>
                    <a:pt x="0" y="626857"/>
                  </a:moveTo>
                  <a:cubicBezTo>
                    <a:pt x="0" y="280635"/>
                    <a:pt x="193040" y="0"/>
                    <a:pt x="431165" y="0"/>
                  </a:cubicBezTo>
                  <a:lnTo>
                    <a:pt x="5927852" y="0"/>
                  </a:lnTo>
                  <a:lnTo>
                    <a:pt x="5927852" y="9238"/>
                  </a:lnTo>
                  <a:lnTo>
                    <a:pt x="5927852" y="0"/>
                  </a:lnTo>
                  <a:cubicBezTo>
                    <a:pt x="6165977" y="0"/>
                    <a:pt x="6359017" y="280635"/>
                    <a:pt x="6359017" y="626857"/>
                  </a:cubicBezTo>
                  <a:lnTo>
                    <a:pt x="6352667" y="626857"/>
                  </a:lnTo>
                  <a:lnTo>
                    <a:pt x="6359017" y="626857"/>
                  </a:lnTo>
                  <a:lnTo>
                    <a:pt x="6359017" y="6115041"/>
                  </a:lnTo>
                  <a:lnTo>
                    <a:pt x="6352667" y="6115041"/>
                  </a:lnTo>
                  <a:lnTo>
                    <a:pt x="6359017" y="6115041"/>
                  </a:lnTo>
                  <a:cubicBezTo>
                    <a:pt x="6359017" y="6461262"/>
                    <a:pt x="6165977" y="6741898"/>
                    <a:pt x="5927852" y="6741898"/>
                  </a:cubicBezTo>
                  <a:lnTo>
                    <a:pt x="5927852" y="6732660"/>
                  </a:lnTo>
                  <a:lnTo>
                    <a:pt x="5927852" y="6741898"/>
                  </a:lnTo>
                  <a:lnTo>
                    <a:pt x="431165" y="6741898"/>
                  </a:lnTo>
                  <a:lnTo>
                    <a:pt x="431165" y="6732660"/>
                  </a:lnTo>
                  <a:lnTo>
                    <a:pt x="431165" y="6741898"/>
                  </a:lnTo>
                  <a:cubicBezTo>
                    <a:pt x="193040" y="6741899"/>
                    <a:pt x="0" y="6461263"/>
                    <a:pt x="0" y="6115041"/>
                  </a:cubicBezTo>
                  <a:lnTo>
                    <a:pt x="0" y="626857"/>
                  </a:lnTo>
                  <a:lnTo>
                    <a:pt x="6350" y="626857"/>
                  </a:lnTo>
                  <a:lnTo>
                    <a:pt x="0" y="626857"/>
                  </a:lnTo>
                  <a:moveTo>
                    <a:pt x="12700" y="626857"/>
                  </a:moveTo>
                  <a:lnTo>
                    <a:pt x="12700" y="6115041"/>
                  </a:lnTo>
                  <a:lnTo>
                    <a:pt x="6350" y="6115041"/>
                  </a:lnTo>
                  <a:lnTo>
                    <a:pt x="12700" y="6115041"/>
                  </a:lnTo>
                  <a:cubicBezTo>
                    <a:pt x="12700" y="6451101"/>
                    <a:pt x="200025" y="6723423"/>
                    <a:pt x="431165" y="6723423"/>
                  </a:cubicBezTo>
                  <a:lnTo>
                    <a:pt x="5927852" y="6723423"/>
                  </a:lnTo>
                  <a:cubicBezTo>
                    <a:pt x="6158992" y="6723423"/>
                    <a:pt x="6346317" y="6451101"/>
                    <a:pt x="6346317" y="6115041"/>
                  </a:cubicBezTo>
                  <a:lnTo>
                    <a:pt x="6346317" y="626857"/>
                  </a:lnTo>
                  <a:cubicBezTo>
                    <a:pt x="6346444" y="290797"/>
                    <a:pt x="6158992" y="18475"/>
                    <a:pt x="5927852" y="18475"/>
                  </a:cubicBezTo>
                  <a:lnTo>
                    <a:pt x="431165" y="18475"/>
                  </a:lnTo>
                  <a:lnTo>
                    <a:pt x="431165" y="9238"/>
                  </a:lnTo>
                  <a:lnTo>
                    <a:pt x="431165" y="18475"/>
                  </a:lnTo>
                  <a:cubicBezTo>
                    <a:pt x="200025" y="18475"/>
                    <a:pt x="12700" y="290797"/>
                    <a:pt x="12700" y="62685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509345" y="1677705"/>
            <a:ext cx="4940456" cy="131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79"/>
              </a:lnSpc>
              <a:spcBef>
                <a:spcPct val="0"/>
              </a:spcBef>
            </a:pPr>
            <a:r>
              <a:rPr lang="en-US" sz="278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Heatmap of </a:t>
            </a:r>
          </a:p>
          <a:p>
            <a:pPr algn="l">
              <a:lnSpc>
                <a:spcPts val="3479"/>
              </a:lnSpc>
              <a:spcBef>
                <a:spcPct val="0"/>
              </a:spcBef>
            </a:pPr>
            <a:r>
              <a:rPr lang="en-US" sz="278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Top Countries vs. Top Commodities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42432" y="3095902"/>
            <a:ext cx="5472205" cy="367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362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Metric: Export value matrix crossing top commodities and top export countries.</a:t>
            </a:r>
          </a:p>
          <a:p>
            <a:pPr algn="l">
              <a:lnSpc>
                <a:spcPts val="3624"/>
              </a:lnSpc>
            </a:pPr>
            <a:endParaRPr lang="en-US" sz="28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26106" lvl="1" indent="-313053" algn="l">
              <a:lnSpc>
                <a:spcPts val="362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Visualization: Annotated heatmap where intensity reflects trade value per country–commodity pair.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75380" y="1600247"/>
            <a:ext cx="9264351" cy="4225326"/>
          </a:xfrm>
          <a:custGeom>
            <a:avLst/>
            <a:gdLst/>
            <a:ahLst/>
            <a:cxnLst/>
            <a:rect l="l" t="t" r="r" b="b"/>
            <a:pathLst>
              <a:path w="9264351" h="4225326">
                <a:moveTo>
                  <a:pt x="0" y="0"/>
                </a:moveTo>
                <a:lnTo>
                  <a:pt x="9264351" y="0"/>
                </a:lnTo>
                <a:lnTo>
                  <a:pt x="9264351" y="4225326"/>
                </a:lnTo>
                <a:lnTo>
                  <a:pt x="0" y="4225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24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58862" y="188707"/>
            <a:ext cx="12594730" cy="80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3"/>
              </a:lnSpc>
              <a:spcBef>
                <a:spcPct val="0"/>
              </a:spcBef>
            </a:pPr>
            <a:r>
              <a:rPr lang="en-US" sz="4974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 Selection: Identifying Key Drivers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0216" y="1221723"/>
            <a:ext cx="3595577" cy="37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36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Strategic Feature Choice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9741" y="1850278"/>
            <a:ext cx="7595741" cy="11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8"/>
              </a:lnSpc>
            </a:pPr>
            <a:r>
              <a:rPr lang="en-US" sz="1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 rigorous correlation analysis and domain expertise, we identified three critical features that capture the essential dimensions of export performance: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10216" y="3298714"/>
            <a:ext cx="7605266" cy="829121"/>
            <a:chOff x="0" y="0"/>
            <a:chExt cx="10140355" cy="1105495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10127614" cy="1092835"/>
            </a:xfrm>
            <a:custGeom>
              <a:avLst/>
              <a:gdLst/>
              <a:ahLst/>
              <a:cxnLst/>
              <a:rect l="l" t="t" r="r" b="b"/>
              <a:pathLst>
                <a:path w="10127614" h="1092835">
                  <a:moveTo>
                    <a:pt x="0" y="256540"/>
                  </a:moveTo>
                  <a:cubicBezTo>
                    <a:pt x="0" y="114808"/>
                    <a:pt x="116078" y="0"/>
                    <a:pt x="259207" y="0"/>
                  </a:cubicBezTo>
                  <a:lnTo>
                    <a:pt x="9868408" y="0"/>
                  </a:lnTo>
                  <a:cubicBezTo>
                    <a:pt x="10011537" y="0"/>
                    <a:pt x="10127614" y="114808"/>
                    <a:pt x="10127614" y="256540"/>
                  </a:cubicBezTo>
                  <a:lnTo>
                    <a:pt x="10127614" y="836295"/>
                  </a:lnTo>
                  <a:cubicBezTo>
                    <a:pt x="10127614" y="978027"/>
                    <a:pt x="10011537" y="1092835"/>
                    <a:pt x="9868408" y="1092835"/>
                  </a:cubicBezTo>
                  <a:lnTo>
                    <a:pt x="259207" y="1092835"/>
                  </a:lnTo>
                  <a:cubicBezTo>
                    <a:pt x="116078" y="1092835"/>
                    <a:pt x="0" y="977900"/>
                    <a:pt x="0" y="836295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140314" cy="1105535"/>
            </a:xfrm>
            <a:custGeom>
              <a:avLst/>
              <a:gdLst/>
              <a:ahLst/>
              <a:cxnLst/>
              <a:rect l="l" t="t" r="r" b="b"/>
              <a:pathLst>
                <a:path w="10140314" h="1105535">
                  <a:moveTo>
                    <a:pt x="0" y="262890"/>
                  </a:moveTo>
                  <a:cubicBezTo>
                    <a:pt x="0" y="117602"/>
                    <a:pt x="118999" y="0"/>
                    <a:pt x="265557" y="0"/>
                  </a:cubicBezTo>
                  <a:lnTo>
                    <a:pt x="9874758" y="0"/>
                  </a:lnTo>
                  <a:lnTo>
                    <a:pt x="9874758" y="6350"/>
                  </a:lnTo>
                  <a:lnTo>
                    <a:pt x="9874758" y="0"/>
                  </a:lnTo>
                  <a:cubicBezTo>
                    <a:pt x="10021315" y="0"/>
                    <a:pt x="10140314" y="117602"/>
                    <a:pt x="10140314" y="262890"/>
                  </a:cubicBezTo>
                  <a:lnTo>
                    <a:pt x="10133964" y="262890"/>
                  </a:lnTo>
                  <a:lnTo>
                    <a:pt x="10140314" y="262890"/>
                  </a:lnTo>
                  <a:lnTo>
                    <a:pt x="10140314" y="842645"/>
                  </a:lnTo>
                  <a:lnTo>
                    <a:pt x="10133964" y="842645"/>
                  </a:lnTo>
                  <a:lnTo>
                    <a:pt x="10140314" y="842645"/>
                  </a:lnTo>
                  <a:cubicBezTo>
                    <a:pt x="10140314" y="987933"/>
                    <a:pt x="10021315" y="1105535"/>
                    <a:pt x="9874758" y="1105535"/>
                  </a:cubicBezTo>
                  <a:lnTo>
                    <a:pt x="9874758" y="1099185"/>
                  </a:lnTo>
                  <a:lnTo>
                    <a:pt x="9874758" y="1105535"/>
                  </a:lnTo>
                  <a:lnTo>
                    <a:pt x="265557" y="1105535"/>
                  </a:lnTo>
                  <a:lnTo>
                    <a:pt x="265557" y="1099185"/>
                  </a:lnTo>
                  <a:lnTo>
                    <a:pt x="265557" y="1105535"/>
                  </a:lnTo>
                  <a:cubicBezTo>
                    <a:pt x="118999" y="1105535"/>
                    <a:pt x="0" y="987806"/>
                    <a:pt x="0" y="842645"/>
                  </a:cubicBezTo>
                  <a:lnTo>
                    <a:pt x="0" y="262890"/>
                  </a:lnTo>
                  <a:lnTo>
                    <a:pt x="6350" y="262890"/>
                  </a:lnTo>
                  <a:lnTo>
                    <a:pt x="0" y="262890"/>
                  </a:lnTo>
                  <a:moveTo>
                    <a:pt x="12700" y="262890"/>
                  </a:moveTo>
                  <a:lnTo>
                    <a:pt x="12700" y="842645"/>
                  </a:lnTo>
                  <a:lnTo>
                    <a:pt x="6350" y="842645"/>
                  </a:lnTo>
                  <a:lnTo>
                    <a:pt x="12700" y="842645"/>
                  </a:lnTo>
                  <a:cubicBezTo>
                    <a:pt x="12700" y="980821"/>
                    <a:pt x="125857" y="1092835"/>
                    <a:pt x="265557" y="1092835"/>
                  </a:cubicBezTo>
                  <a:lnTo>
                    <a:pt x="9874758" y="1092835"/>
                  </a:lnTo>
                  <a:cubicBezTo>
                    <a:pt x="10014458" y="1092835"/>
                    <a:pt x="10127614" y="980694"/>
                    <a:pt x="10127614" y="842645"/>
                  </a:cubicBezTo>
                  <a:lnTo>
                    <a:pt x="10127614" y="262890"/>
                  </a:lnTo>
                  <a:cubicBezTo>
                    <a:pt x="10127614" y="124714"/>
                    <a:pt x="10014458" y="12700"/>
                    <a:pt x="9874758" y="12700"/>
                  </a:cubicBezTo>
                  <a:lnTo>
                    <a:pt x="265557" y="12700"/>
                  </a:lnTo>
                  <a:lnTo>
                    <a:pt x="265557" y="6350"/>
                  </a:lnTo>
                  <a:lnTo>
                    <a:pt x="265557" y="12700"/>
                  </a:lnTo>
                  <a:cubicBezTo>
                    <a:pt x="125857" y="12700"/>
                    <a:pt x="12700" y="124841"/>
                    <a:pt x="12700" y="262890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10216" y="4246451"/>
            <a:ext cx="7605266" cy="829121"/>
            <a:chOff x="0" y="0"/>
            <a:chExt cx="10140355" cy="1105495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0127614" cy="1092835"/>
            </a:xfrm>
            <a:custGeom>
              <a:avLst/>
              <a:gdLst/>
              <a:ahLst/>
              <a:cxnLst/>
              <a:rect l="l" t="t" r="r" b="b"/>
              <a:pathLst>
                <a:path w="10127614" h="1092835">
                  <a:moveTo>
                    <a:pt x="0" y="256540"/>
                  </a:moveTo>
                  <a:cubicBezTo>
                    <a:pt x="0" y="114808"/>
                    <a:pt x="116078" y="0"/>
                    <a:pt x="259207" y="0"/>
                  </a:cubicBezTo>
                  <a:lnTo>
                    <a:pt x="9868408" y="0"/>
                  </a:lnTo>
                  <a:cubicBezTo>
                    <a:pt x="10011537" y="0"/>
                    <a:pt x="10127614" y="114808"/>
                    <a:pt x="10127614" y="256540"/>
                  </a:cubicBezTo>
                  <a:lnTo>
                    <a:pt x="10127614" y="836295"/>
                  </a:lnTo>
                  <a:cubicBezTo>
                    <a:pt x="10127614" y="978027"/>
                    <a:pt x="10011537" y="1092835"/>
                    <a:pt x="9868408" y="1092835"/>
                  </a:cubicBezTo>
                  <a:lnTo>
                    <a:pt x="259207" y="1092835"/>
                  </a:lnTo>
                  <a:cubicBezTo>
                    <a:pt x="116078" y="1092835"/>
                    <a:pt x="0" y="977900"/>
                    <a:pt x="0" y="836295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140314" cy="1105535"/>
            </a:xfrm>
            <a:custGeom>
              <a:avLst/>
              <a:gdLst/>
              <a:ahLst/>
              <a:cxnLst/>
              <a:rect l="l" t="t" r="r" b="b"/>
              <a:pathLst>
                <a:path w="10140314" h="1105535">
                  <a:moveTo>
                    <a:pt x="0" y="262890"/>
                  </a:moveTo>
                  <a:cubicBezTo>
                    <a:pt x="0" y="117602"/>
                    <a:pt x="118999" y="0"/>
                    <a:pt x="265557" y="0"/>
                  </a:cubicBezTo>
                  <a:lnTo>
                    <a:pt x="9874758" y="0"/>
                  </a:lnTo>
                  <a:lnTo>
                    <a:pt x="9874758" y="6350"/>
                  </a:lnTo>
                  <a:lnTo>
                    <a:pt x="9874758" y="0"/>
                  </a:lnTo>
                  <a:cubicBezTo>
                    <a:pt x="10021315" y="0"/>
                    <a:pt x="10140314" y="117602"/>
                    <a:pt x="10140314" y="262890"/>
                  </a:cubicBezTo>
                  <a:lnTo>
                    <a:pt x="10133964" y="262890"/>
                  </a:lnTo>
                  <a:lnTo>
                    <a:pt x="10140314" y="262890"/>
                  </a:lnTo>
                  <a:lnTo>
                    <a:pt x="10140314" y="842645"/>
                  </a:lnTo>
                  <a:lnTo>
                    <a:pt x="10133964" y="842645"/>
                  </a:lnTo>
                  <a:lnTo>
                    <a:pt x="10140314" y="842645"/>
                  </a:lnTo>
                  <a:cubicBezTo>
                    <a:pt x="10140314" y="987933"/>
                    <a:pt x="10021315" y="1105535"/>
                    <a:pt x="9874758" y="1105535"/>
                  </a:cubicBezTo>
                  <a:lnTo>
                    <a:pt x="9874758" y="1099185"/>
                  </a:lnTo>
                  <a:lnTo>
                    <a:pt x="9874758" y="1105535"/>
                  </a:lnTo>
                  <a:lnTo>
                    <a:pt x="265557" y="1105535"/>
                  </a:lnTo>
                  <a:lnTo>
                    <a:pt x="265557" y="1099185"/>
                  </a:lnTo>
                  <a:lnTo>
                    <a:pt x="265557" y="1105535"/>
                  </a:lnTo>
                  <a:cubicBezTo>
                    <a:pt x="118999" y="1105535"/>
                    <a:pt x="0" y="987806"/>
                    <a:pt x="0" y="842645"/>
                  </a:cubicBezTo>
                  <a:lnTo>
                    <a:pt x="0" y="262890"/>
                  </a:lnTo>
                  <a:lnTo>
                    <a:pt x="6350" y="262890"/>
                  </a:lnTo>
                  <a:lnTo>
                    <a:pt x="0" y="262890"/>
                  </a:lnTo>
                  <a:moveTo>
                    <a:pt x="12700" y="262890"/>
                  </a:moveTo>
                  <a:lnTo>
                    <a:pt x="12700" y="842645"/>
                  </a:lnTo>
                  <a:lnTo>
                    <a:pt x="6350" y="842645"/>
                  </a:lnTo>
                  <a:lnTo>
                    <a:pt x="12700" y="842645"/>
                  </a:lnTo>
                  <a:cubicBezTo>
                    <a:pt x="12700" y="980821"/>
                    <a:pt x="125857" y="1092835"/>
                    <a:pt x="265557" y="1092835"/>
                  </a:cubicBezTo>
                  <a:lnTo>
                    <a:pt x="9874758" y="1092835"/>
                  </a:lnTo>
                  <a:cubicBezTo>
                    <a:pt x="10014458" y="1092835"/>
                    <a:pt x="10127614" y="980694"/>
                    <a:pt x="10127614" y="842645"/>
                  </a:cubicBezTo>
                  <a:lnTo>
                    <a:pt x="10127614" y="262890"/>
                  </a:lnTo>
                  <a:cubicBezTo>
                    <a:pt x="10127614" y="124714"/>
                    <a:pt x="10014458" y="12700"/>
                    <a:pt x="9874758" y="12700"/>
                  </a:cubicBezTo>
                  <a:lnTo>
                    <a:pt x="265557" y="12700"/>
                  </a:lnTo>
                  <a:lnTo>
                    <a:pt x="265557" y="6350"/>
                  </a:lnTo>
                  <a:lnTo>
                    <a:pt x="265557" y="12700"/>
                  </a:lnTo>
                  <a:cubicBezTo>
                    <a:pt x="125857" y="12700"/>
                    <a:pt x="12700" y="124841"/>
                    <a:pt x="12700" y="262890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10216" y="5194189"/>
            <a:ext cx="7605266" cy="829121"/>
            <a:chOff x="0" y="0"/>
            <a:chExt cx="10140355" cy="1105495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0127614" cy="1092835"/>
            </a:xfrm>
            <a:custGeom>
              <a:avLst/>
              <a:gdLst/>
              <a:ahLst/>
              <a:cxnLst/>
              <a:rect l="l" t="t" r="r" b="b"/>
              <a:pathLst>
                <a:path w="10127614" h="1092835">
                  <a:moveTo>
                    <a:pt x="0" y="256540"/>
                  </a:moveTo>
                  <a:cubicBezTo>
                    <a:pt x="0" y="114808"/>
                    <a:pt x="116078" y="0"/>
                    <a:pt x="259207" y="0"/>
                  </a:cubicBezTo>
                  <a:lnTo>
                    <a:pt x="9868408" y="0"/>
                  </a:lnTo>
                  <a:cubicBezTo>
                    <a:pt x="10011537" y="0"/>
                    <a:pt x="10127614" y="114808"/>
                    <a:pt x="10127614" y="256540"/>
                  </a:cubicBezTo>
                  <a:lnTo>
                    <a:pt x="10127614" y="836295"/>
                  </a:lnTo>
                  <a:cubicBezTo>
                    <a:pt x="10127614" y="978027"/>
                    <a:pt x="10011537" y="1092835"/>
                    <a:pt x="9868408" y="1092835"/>
                  </a:cubicBezTo>
                  <a:lnTo>
                    <a:pt x="259207" y="1092835"/>
                  </a:lnTo>
                  <a:cubicBezTo>
                    <a:pt x="116078" y="1092835"/>
                    <a:pt x="0" y="977900"/>
                    <a:pt x="0" y="836295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0140314" cy="1105535"/>
            </a:xfrm>
            <a:custGeom>
              <a:avLst/>
              <a:gdLst/>
              <a:ahLst/>
              <a:cxnLst/>
              <a:rect l="l" t="t" r="r" b="b"/>
              <a:pathLst>
                <a:path w="10140314" h="1105535">
                  <a:moveTo>
                    <a:pt x="0" y="262890"/>
                  </a:moveTo>
                  <a:cubicBezTo>
                    <a:pt x="0" y="117602"/>
                    <a:pt x="118999" y="0"/>
                    <a:pt x="265557" y="0"/>
                  </a:cubicBezTo>
                  <a:lnTo>
                    <a:pt x="9874758" y="0"/>
                  </a:lnTo>
                  <a:lnTo>
                    <a:pt x="9874758" y="6350"/>
                  </a:lnTo>
                  <a:lnTo>
                    <a:pt x="9874758" y="0"/>
                  </a:lnTo>
                  <a:cubicBezTo>
                    <a:pt x="10021315" y="0"/>
                    <a:pt x="10140314" y="117602"/>
                    <a:pt x="10140314" y="262890"/>
                  </a:cubicBezTo>
                  <a:lnTo>
                    <a:pt x="10133964" y="262890"/>
                  </a:lnTo>
                  <a:lnTo>
                    <a:pt x="10140314" y="262890"/>
                  </a:lnTo>
                  <a:lnTo>
                    <a:pt x="10140314" y="842645"/>
                  </a:lnTo>
                  <a:lnTo>
                    <a:pt x="10133964" y="842645"/>
                  </a:lnTo>
                  <a:lnTo>
                    <a:pt x="10140314" y="842645"/>
                  </a:lnTo>
                  <a:cubicBezTo>
                    <a:pt x="10140314" y="987933"/>
                    <a:pt x="10021315" y="1105535"/>
                    <a:pt x="9874758" y="1105535"/>
                  </a:cubicBezTo>
                  <a:lnTo>
                    <a:pt x="9874758" y="1099185"/>
                  </a:lnTo>
                  <a:lnTo>
                    <a:pt x="9874758" y="1105535"/>
                  </a:lnTo>
                  <a:lnTo>
                    <a:pt x="265557" y="1105535"/>
                  </a:lnTo>
                  <a:lnTo>
                    <a:pt x="265557" y="1099185"/>
                  </a:lnTo>
                  <a:lnTo>
                    <a:pt x="265557" y="1105535"/>
                  </a:lnTo>
                  <a:cubicBezTo>
                    <a:pt x="118999" y="1105535"/>
                    <a:pt x="0" y="987806"/>
                    <a:pt x="0" y="842645"/>
                  </a:cubicBezTo>
                  <a:lnTo>
                    <a:pt x="0" y="262890"/>
                  </a:lnTo>
                  <a:lnTo>
                    <a:pt x="6350" y="262890"/>
                  </a:lnTo>
                  <a:lnTo>
                    <a:pt x="0" y="262890"/>
                  </a:lnTo>
                  <a:moveTo>
                    <a:pt x="12700" y="262890"/>
                  </a:moveTo>
                  <a:lnTo>
                    <a:pt x="12700" y="842645"/>
                  </a:lnTo>
                  <a:lnTo>
                    <a:pt x="6350" y="842645"/>
                  </a:lnTo>
                  <a:lnTo>
                    <a:pt x="12700" y="842645"/>
                  </a:lnTo>
                  <a:cubicBezTo>
                    <a:pt x="12700" y="980821"/>
                    <a:pt x="125857" y="1092835"/>
                    <a:pt x="265557" y="1092835"/>
                  </a:cubicBezTo>
                  <a:lnTo>
                    <a:pt x="9874758" y="1092835"/>
                  </a:lnTo>
                  <a:cubicBezTo>
                    <a:pt x="10014458" y="1092835"/>
                    <a:pt x="10127614" y="980694"/>
                    <a:pt x="10127614" y="842645"/>
                  </a:cubicBezTo>
                  <a:lnTo>
                    <a:pt x="10127614" y="262890"/>
                  </a:lnTo>
                  <a:cubicBezTo>
                    <a:pt x="10127614" y="124714"/>
                    <a:pt x="10014458" y="12700"/>
                    <a:pt x="9874758" y="12700"/>
                  </a:cubicBezTo>
                  <a:lnTo>
                    <a:pt x="265557" y="12700"/>
                  </a:lnTo>
                  <a:lnTo>
                    <a:pt x="265557" y="6350"/>
                  </a:lnTo>
                  <a:lnTo>
                    <a:pt x="265557" y="12700"/>
                  </a:lnTo>
                  <a:cubicBezTo>
                    <a:pt x="125857" y="12700"/>
                    <a:pt x="12700" y="124841"/>
                    <a:pt x="12700" y="262890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52645" y="3422092"/>
            <a:ext cx="1687711" cy="25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6"/>
              </a:lnSpc>
            </a:pPr>
            <a:r>
              <a:rPr lang="en-US" sz="16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QUANTITY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2645" y="3713497"/>
            <a:ext cx="7320409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3"/>
              </a:lnSpc>
            </a:pPr>
            <a:r>
              <a:rPr lang="en-US" sz="1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Volume metric indicating scale of trade operations and market penetration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2645" y="4369830"/>
            <a:ext cx="2547808" cy="25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6"/>
              </a:lnSpc>
            </a:pPr>
            <a:r>
              <a:rPr lang="en-US" sz="16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VALUE_USD_MILLION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2645" y="4661235"/>
            <a:ext cx="7320409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3"/>
              </a:lnSpc>
            </a:pPr>
            <a:r>
              <a:rPr lang="en-US" sz="1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Revenue metric reflecting economic impact and foreign exchange earnings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2645" y="5308042"/>
            <a:ext cx="1687711" cy="28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0"/>
              </a:lnSpc>
            </a:pPr>
            <a:r>
              <a:rPr lang="en-US" sz="17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PRICE_PER_KG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2645" y="5575588"/>
            <a:ext cx="7320409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3"/>
              </a:lnSpc>
            </a:pPr>
            <a:r>
              <a:rPr lang="en-US" sz="1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Quality indicator distinguishing premium from commodity exports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9741" y="6349448"/>
            <a:ext cx="7595741" cy="11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8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features are distinct yet complementary, each capturing unique aspects of export dynamics. Correlation analysis confirmed minimal redundancy while maximizing information content.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696549" y="6435173"/>
            <a:ext cx="8562751" cy="2630254"/>
            <a:chOff x="0" y="0"/>
            <a:chExt cx="11417001" cy="350700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4239803" cy="498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29"/>
                </a:lnSpc>
                <a:spcBef>
                  <a:spcPct val="0"/>
                </a:spcBef>
              </a:pPr>
              <a:r>
                <a:rPr lang="en-US" sz="2362" b="1" u="none" strike="noStrik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Why These Features?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78957"/>
              <a:ext cx="11121160" cy="959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68"/>
                </a:lnSpc>
                <a:spcBef>
                  <a:spcPct val="0"/>
                </a:spcBef>
              </a:pPr>
              <a:r>
                <a:rPr lang="en-US" sz="1899" u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Correlation analysis demonstrated that while these features are related, each contributes unique information: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84672" y="1657365"/>
              <a:ext cx="10932330" cy="36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27129" lvl="1" indent="-113565" algn="l">
                <a:lnSpc>
                  <a:spcPts val="2409"/>
                </a:lnSpc>
                <a:buFont typeface="Arial"/>
                <a:buChar char="•"/>
              </a:pPr>
              <a:r>
                <a:rPr lang="en-US" sz="150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Low multicollinearity</a:t>
              </a:r>
              <a:r>
                <a:rPr lang="en-US" sz="150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– Features are independent enough to avoid redundancy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84672" y="2401283"/>
              <a:ext cx="10557578" cy="36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27129" lvl="1" indent="-113565" algn="l">
                <a:lnSpc>
                  <a:spcPts val="2409"/>
                </a:lnSpc>
                <a:buFont typeface="Arial"/>
                <a:buChar char="•"/>
              </a:pPr>
              <a:r>
                <a:rPr lang="en-US" sz="150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High predictive power</a:t>
              </a:r>
              <a:r>
                <a:rPr lang="en-US" sz="150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– Each feature strongly influences export patterns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84672" y="3145201"/>
              <a:ext cx="10932330" cy="36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27129" lvl="1" indent="-113565" algn="l">
                <a:lnSpc>
                  <a:spcPts val="2409"/>
                </a:lnSpc>
                <a:buFont typeface="Arial"/>
                <a:buChar char="•"/>
              </a:pPr>
              <a:r>
                <a:rPr lang="en-US" sz="150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Business relevance</a:t>
              </a:r>
              <a:r>
                <a:rPr lang="en-US" sz="150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– Directly interpretable for strategic decision-making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8262" y="1801619"/>
            <a:ext cx="5653686" cy="2205858"/>
            <a:chOff x="0" y="0"/>
            <a:chExt cx="19656351" cy="7669178"/>
          </a:xfrm>
        </p:grpSpPr>
        <p:sp>
          <p:nvSpPr>
            <p:cNvPr id="3" name="Freeform 3"/>
            <p:cNvSpPr/>
            <p:nvPr/>
          </p:nvSpPr>
          <p:spPr>
            <a:xfrm>
              <a:off x="19628" y="10508"/>
              <a:ext cx="19616752" cy="7648122"/>
            </a:xfrm>
            <a:custGeom>
              <a:avLst/>
              <a:gdLst/>
              <a:ahLst/>
              <a:cxnLst/>
              <a:rect l="l" t="t" r="r" b="b"/>
              <a:pathLst>
                <a:path w="19616752" h="7648122">
                  <a:moveTo>
                    <a:pt x="0" y="702563"/>
                  </a:moveTo>
                  <a:cubicBezTo>
                    <a:pt x="0" y="314609"/>
                    <a:pt x="588059" y="0"/>
                    <a:pt x="1313122" y="0"/>
                  </a:cubicBezTo>
                  <a:lnTo>
                    <a:pt x="18303629" y="0"/>
                  </a:lnTo>
                  <a:cubicBezTo>
                    <a:pt x="19029085" y="0"/>
                    <a:pt x="19616752" y="314609"/>
                    <a:pt x="19616752" y="702563"/>
                  </a:cubicBezTo>
                  <a:lnTo>
                    <a:pt x="19616752" y="6945558"/>
                  </a:lnTo>
                  <a:cubicBezTo>
                    <a:pt x="19616752" y="7333513"/>
                    <a:pt x="19028693" y="7648121"/>
                    <a:pt x="18303629" y="7648121"/>
                  </a:cubicBezTo>
                  <a:lnTo>
                    <a:pt x="1313122" y="7648121"/>
                  </a:lnTo>
                  <a:cubicBezTo>
                    <a:pt x="588059" y="7648122"/>
                    <a:pt x="0" y="7333513"/>
                    <a:pt x="0" y="694555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9656008" cy="7669138"/>
            </a:xfrm>
            <a:custGeom>
              <a:avLst/>
              <a:gdLst/>
              <a:ahLst/>
              <a:cxnLst/>
              <a:rect l="l" t="t" r="r" b="b"/>
              <a:pathLst>
                <a:path w="19656008" h="7669138">
                  <a:moveTo>
                    <a:pt x="0" y="713071"/>
                  </a:moveTo>
                  <a:cubicBezTo>
                    <a:pt x="0" y="319232"/>
                    <a:pt x="596695" y="0"/>
                    <a:pt x="1332750" y="0"/>
                  </a:cubicBezTo>
                  <a:lnTo>
                    <a:pt x="18323257" y="0"/>
                  </a:lnTo>
                  <a:lnTo>
                    <a:pt x="18323257" y="10508"/>
                  </a:lnTo>
                  <a:lnTo>
                    <a:pt x="18323257" y="0"/>
                  </a:lnTo>
                  <a:cubicBezTo>
                    <a:pt x="19059313" y="0"/>
                    <a:pt x="19656008" y="319232"/>
                    <a:pt x="19656008" y="713071"/>
                  </a:cubicBezTo>
                  <a:lnTo>
                    <a:pt x="19636380" y="713071"/>
                  </a:lnTo>
                  <a:lnTo>
                    <a:pt x="19656008" y="713071"/>
                  </a:lnTo>
                  <a:lnTo>
                    <a:pt x="19656008" y="6956066"/>
                  </a:lnTo>
                  <a:lnTo>
                    <a:pt x="19636380" y="6956066"/>
                  </a:lnTo>
                  <a:lnTo>
                    <a:pt x="19656008" y="6956066"/>
                  </a:lnTo>
                  <a:cubicBezTo>
                    <a:pt x="19656008" y="7349905"/>
                    <a:pt x="19059313" y="7669137"/>
                    <a:pt x="18323257" y="7669137"/>
                  </a:cubicBezTo>
                  <a:lnTo>
                    <a:pt x="18323257" y="7658629"/>
                  </a:lnTo>
                  <a:lnTo>
                    <a:pt x="18323257" y="7669137"/>
                  </a:lnTo>
                  <a:lnTo>
                    <a:pt x="1332750" y="7669137"/>
                  </a:lnTo>
                  <a:lnTo>
                    <a:pt x="1332750" y="7658629"/>
                  </a:lnTo>
                  <a:lnTo>
                    <a:pt x="1332750" y="7669137"/>
                  </a:lnTo>
                  <a:cubicBezTo>
                    <a:pt x="596695" y="7669138"/>
                    <a:pt x="0" y="7349906"/>
                    <a:pt x="0" y="6956066"/>
                  </a:cubicBezTo>
                  <a:lnTo>
                    <a:pt x="0" y="713071"/>
                  </a:lnTo>
                  <a:lnTo>
                    <a:pt x="19628" y="713071"/>
                  </a:lnTo>
                  <a:lnTo>
                    <a:pt x="0" y="713071"/>
                  </a:lnTo>
                  <a:moveTo>
                    <a:pt x="39256" y="713071"/>
                  </a:moveTo>
                  <a:lnTo>
                    <a:pt x="39256" y="6956066"/>
                  </a:lnTo>
                  <a:lnTo>
                    <a:pt x="19628" y="6956066"/>
                  </a:lnTo>
                  <a:lnTo>
                    <a:pt x="39256" y="6956066"/>
                  </a:lnTo>
                  <a:cubicBezTo>
                    <a:pt x="39256" y="7338347"/>
                    <a:pt x="618286" y="7648122"/>
                    <a:pt x="1332750" y="7648122"/>
                  </a:cubicBezTo>
                  <a:lnTo>
                    <a:pt x="18323257" y="7648122"/>
                  </a:lnTo>
                  <a:cubicBezTo>
                    <a:pt x="19037722" y="7648122"/>
                    <a:pt x="19616751" y="7338347"/>
                    <a:pt x="19616751" y="6956066"/>
                  </a:cubicBezTo>
                  <a:lnTo>
                    <a:pt x="19616751" y="713071"/>
                  </a:lnTo>
                  <a:cubicBezTo>
                    <a:pt x="19617144" y="330791"/>
                    <a:pt x="19037720" y="21016"/>
                    <a:pt x="18323257" y="21016"/>
                  </a:cubicBezTo>
                  <a:lnTo>
                    <a:pt x="1332750" y="21016"/>
                  </a:lnTo>
                  <a:lnTo>
                    <a:pt x="1332750" y="10508"/>
                  </a:lnTo>
                  <a:lnTo>
                    <a:pt x="1332750" y="21016"/>
                  </a:lnTo>
                  <a:cubicBezTo>
                    <a:pt x="618286" y="21016"/>
                    <a:pt x="39256" y="330791"/>
                    <a:pt x="39256" y="713071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317157" y="1761232"/>
            <a:ext cx="5653686" cy="2145228"/>
            <a:chOff x="0" y="0"/>
            <a:chExt cx="19656351" cy="7458383"/>
          </a:xfrm>
        </p:grpSpPr>
        <p:sp>
          <p:nvSpPr>
            <p:cNvPr id="6" name="Freeform 6"/>
            <p:cNvSpPr/>
            <p:nvPr/>
          </p:nvSpPr>
          <p:spPr>
            <a:xfrm>
              <a:off x="19628" y="10219"/>
              <a:ext cx="19616752" cy="7437906"/>
            </a:xfrm>
            <a:custGeom>
              <a:avLst/>
              <a:gdLst/>
              <a:ahLst/>
              <a:cxnLst/>
              <a:rect l="l" t="t" r="r" b="b"/>
              <a:pathLst>
                <a:path w="19616752" h="7437906">
                  <a:moveTo>
                    <a:pt x="0" y="683252"/>
                  </a:moveTo>
                  <a:cubicBezTo>
                    <a:pt x="0" y="305962"/>
                    <a:pt x="588059" y="0"/>
                    <a:pt x="1313122" y="0"/>
                  </a:cubicBezTo>
                  <a:lnTo>
                    <a:pt x="18303629" y="0"/>
                  </a:lnTo>
                  <a:cubicBezTo>
                    <a:pt x="19029085" y="0"/>
                    <a:pt x="19616752" y="305962"/>
                    <a:pt x="19616752" y="683252"/>
                  </a:cubicBezTo>
                  <a:lnTo>
                    <a:pt x="19616752" y="6754653"/>
                  </a:lnTo>
                  <a:cubicBezTo>
                    <a:pt x="19616752" y="7131944"/>
                    <a:pt x="19028693" y="7437905"/>
                    <a:pt x="18303629" y="7437905"/>
                  </a:cubicBezTo>
                  <a:lnTo>
                    <a:pt x="1313122" y="7437905"/>
                  </a:lnTo>
                  <a:cubicBezTo>
                    <a:pt x="588059" y="7437906"/>
                    <a:pt x="0" y="7131945"/>
                    <a:pt x="0" y="675465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656008" cy="7458345"/>
            </a:xfrm>
            <a:custGeom>
              <a:avLst/>
              <a:gdLst/>
              <a:ahLst/>
              <a:cxnLst/>
              <a:rect l="l" t="t" r="r" b="b"/>
              <a:pathLst>
                <a:path w="19656008" h="7458345">
                  <a:moveTo>
                    <a:pt x="0" y="693471"/>
                  </a:moveTo>
                  <a:cubicBezTo>
                    <a:pt x="0" y="310458"/>
                    <a:pt x="596695" y="0"/>
                    <a:pt x="1332750" y="0"/>
                  </a:cubicBezTo>
                  <a:lnTo>
                    <a:pt x="18323257" y="0"/>
                  </a:lnTo>
                  <a:lnTo>
                    <a:pt x="18323257" y="10219"/>
                  </a:lnTo>
                  <a:lnTo>
                    <a:pt x="18323257" y="0"/>
                  </a:lnTo>
                  <a:cubicBezTo>
                    <a:pt x="19059313" y="0"/>
                    <a:pt x="19656008" y="310458"/>
                    <a:pt x="19656008" y="693471"/>
                  </a:cubicBezTo>
                  <a:lnTo>
                    <a:pt x="19636380" y="693471"/>
                  </a:lnTo>
                  <a:lnTo>
                    <a:pt x="19656008" y="693471"/>
                  </a:lnTo>
                  <a:lnTo>
                    <a:pt x="19656008" y="6764872"/>
                  </a:lnTo>
                  <a:lnTo>
                    <a:pt x="19636380" y="6764872"/>
                  </a:lnTo>
                  <a:lnTo>
                    <a:pt x="19656008" y="6764872"/>
                  </a:lnTo>
                  <a:cubicBezTo>
                    <a:pt x="19656008" y="7147886"/>
                    <a:pt x="19059313" y="7458344"/>
                    <a:pt x="18323257" y="7458344"/>
                  </a:cubicBezTo>
                  <a:lnTo>
                    <a:pt x="18323257" y="7448124"/>
                  </a:lnTo>
                  <a:lnTo>
                    <a:pt x="18323257" y="7458344"/>
                  </a:lnTo>
                  <a:lnTo>
                    <a:pt x="1332750" y="7458344"/>
                  </a:lnTo>
                  <a:lnTo>
                    <a:pt x="1332750" y="7448124"/>
                  </a:lnTo>
                  <a:lnTo>
                    <a:pt x="1332750" y="7458344"/>
                  </a:lnTo>
                  <a:cubicBezTo>
                    <a:pt x="596695" y="7458345"/>
                    <a:pt x="0" y="7147887"/>
                    <a:pt x="0" y="6764872"/>
                  </a:cubicBezTo>
                  <a:lnTo>
                    <a:pt x="0" y="693471"/>
                  </a:lnTo>
                  <a:lnTo>
                    <a:pt x="19628" y="693471"/>
                  </a:lnTo>
                  <a:lnTo>
                    <a:pt x="0" y="693471"/>
                  </a:lnTo>
                  <a:moveTo>
                    <a:pt x="39256" y="693471"/>
                  </a:moveTo>
                  <a:lnTo>
                    <a:pt x="39256" y="6764872"/>
                  </a:lnTo>
                  <a:lnTo>
                    <a:pt x="19628" y="6764872"/>
                  </a:lnTo>
                  <a:lnTo>
                    <a:pt x="39256" y="6764872"/>
                  </a:lnTo>
                  <a:cubicBezTo>
                    <a:pt x="39256" y="7136645"/>
                    <a:pt x="618286" y="7437906"/>
                    <a:pt x="1332750" y="7437906"/>
                  </a:cubicBezTo>
                  <a:lnTo>
                    <a:pt x="18323257" y="7437906"/>
                  </a:lnTo>
                  <a:cubicBezTo>
                    <a:pt x="19037722" y="7437906"/>
                    <a:pt x="19616751" y="7136645"/>
                    <a:pt x="19616751" y="6764872"/>
                  </a:cubicBezTo>
                  <a:lnTo>
                    <a:pt x="19616751" y="693471"/>
                  </a:lnTo>
                  <a:cubicBezTo>
                    <a:pt x="19617144" y="321699"/>
                    <a:pt x="19037720" y="20438"/>
                    <a:pt x="18323257" y="20438"/>
                  </a:cubicBezTo>
                  <a:lnTo>
                    <a:pt x="1332750" y="20438"/>
                  </a:lnTo>
                  <a:lnTo>
                    <a:pt x="1332750" y="10219"/>
                  </a:lnTo>
                  <a:lnTo>
                    <a:pt x="1332750" y="20438"/>
                  </a:lnTo>
                  <a:cubicBezTo>
                    <a:pt x="618286" y="20438"/>
                    <a:pt x="39256" y="321699"/>
                    <a:pt x="39256" y="693471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236053" y="1720846"/>
            <a:ext cx="5653686" cy="2185615"/>
            <a:chOff x="0" y="0"/>
            <a:chExt cx="19656351" cy="7598797"/>
          </a:xfrm>
        </p:grpSpPr>
        <p:sp>
          <p:nvSpPr>
            <p:cNvPr id="9" name="Freeform 9"/>
            <p:cNvSpPr/>
            <p:nvPr/>
          </p:nvSpPr>
          <p:spPr>
            <a:xfrm>
              <a:off x="19628" y="10412"/>
              <a:ext cx="19616752" cy="7577935"/>
            </a:xfrm>
            <a:custGeom>
              <a:avLst/>
              <a:gdLst/>
              <a:ahLst/>
              <a:cxnLst/>
              <a:rect l="l" t="t" r="r" b="b"/>
              <a:pathLst>
                <a:path w="19616752" h="7577935">
                  <a:moveTo>
                    <a:pt x="0" y="696115"/>
                  </a:moveTo>
                  <a:cubicBezTo>
                    <a:pt x="0" y="311721"/>
                    <a:pt x="588059" y="0"/>
                    <a:pt x="1313122" y="0"/>
                  </a:cubicBezTo>
                  <a:lnTo>
                    <a:pt x="18303629" y="0"/>
                  </a:lnTo>
                  <a:cubicBezTo>
                    <a:pt x="19029085" y="0"/>
                    <a:pt x="19616752" y="311721"/>
                    <a:pt x="19616752" y="696115"/>
                  </a:cubicBezTo>
                  <a:lnTo>
                    <a:pt x="19616752" y="6881818"/>
                  </a:lnTo>
                  <a:cubicBezTo>
                    <a:pt x="19616752" y="7266212"/>
                    <a:pt x="19028693" y="7577933"/>
                    <a:pt x="18303629" y="7577933"/>
                  </a:cubicBezTo>
                  <a:lnTo>
                    <a:pt x="1313122" y="7577933"/>
                  </a:lnTo>
                  <a:cubicBezTo>
                    <a:pt x="588059" y="7577934"/>
                    <a:pt x="0" y="7266212"/>
                    <a:pt x="0" y="688181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9656008" cy="7598757"/>
            </a:xfrm>
            <a:custGeom>
              <a:avLst/>
              <a:gdLst/>
              <a:ahLst/>
              <a:cxnLst/>
              <a:rect l="l" t="t" r="r" b="b"/>
              <a:pathLst>
                <a:path w="19656008" h="7598757">
                  <a:moveTo>
                    <a:pt x="0" y="706527"/>
                  </a:moveTo>
                  <a:cubicBezTo>
                    <a:pt x="0" y="316303"/>
                    <a:pt x="596695" y="0"/>
                    <a:pt x="1332750" y="0"/>
                  </a:cubicBezTo>
                  <a:lnTo>
                    <a:pt x="18323257" y="0"/>
                  </a:lnTo>
                  <a:lnTo>
                    <a:pt x="18323257" y="10412"/>
                  </a:lnTo>
                  <a:lnTo>
                    <a:pt x="18323257" y="0"/>
                  </a:lnTo>
                  <a:cubicBezTo>
                    <a:pt x="19059313" y="0"/>
                    <a:pt x="19656008" y="316303"/>
                    <a:pt x="19656008" y="706527"/>
                  </a:cubicBezTo>
                  <a:lnTo>
                    <a:pt x="19636380" y="706527"/>
                  </a:lnTo>
                  <a:lnTo>
                    <a:pt x="19656008" y="706527"/>
                  </a:lnTo>
                  <a:lnTo>
                    <a:pt x="19656008" y="6892230"/>
                  </a:lnTo>
                  <a:lnTo>
                    <a:pt x="19636380" y="6892230"/>
                  </a:lnTo>
                  <a:lnTo>
                    <a:pt x="19656008" y="6892230"/>
                  </a:lnTo>
                  <a:cubicBezTo>
                    <a:pt x="19656008" y="7282454"/>
                    <a:pt x="19059313" y="7598756"/>
                    <a:pt x="18323257" y="7598756"/>
                  </a:cubicBezTo>
                  <a:lnTo>
                    <a:pt x="18323257" y="7588345"/>
                  </a:lnTo>
                  <a:lnTo>
                    <a:pt x="18323257" y="7598756"/>
                  </a:lnTo>
                  <a:lnTo>
                    <a:pt x="1332750" y="7598756"/>
                  </a:lnTo>
                  <a:lnTo>
                    <a:pt x="1332750" y="7588345"/>
                  </a:lnTo>
                  <a:lnTo>
                    <a:pt x="1332750" y="7598756"/>
                  </a:lnTo>
                  <a:cubicBezTo>
                    <a:pt x="596695" y="7598757"/>
                    <a:pt x="0" y="7282455"/>
                    <a:pt x="0" y="6892230"/>
                  </a:cubicBezTo>
                  <a:lnTo>
                    <a:pt x="0" y="706527"/>
                  </a:lnTo>
                  <a:lnTo>
                    <a:pt x="19628" y="706527"/>
                  </a:lnTo>
                  <a:lnTo>
                    <a:pt x="0" y="706527"/>
                  </a:lnTo>
                  <a:moveTo>
                    <a:pt x="39256" y="706527"/>
                  </a:moveTo>
                  <a:lnTo>
                    <a:pt x="39256" y="6892230"/>
                  </a:lnTo>
                  <a:lnTo>
                    <a:pt x="19628" y="6892230"/>
                  </a:lnTo>
                  <a:lnTo>
                    <a:pt x="39256" y="6892230"/>
                  </a:lnTo>
                  <a:cubicBezTo>
                    <a:pt x="39256" y="7271002"/>
                    <a:pt x="618286" y="7577934"/>
                    <a:pt x="1332750" y="7577934"/>
                  </a:cubicBezTo>
                  <a:lnTo>
                    <a:pt x="18323257" y="7577934"/>
                  </a:lnTo>
                  <a:cubicBezTo>
                    <a:pt x="19037722" y="7577934"/>
                    <a:pt x="19616751" y="7271002"/>
                    <a:pt x="19616751" y="6892230"/>
                  </a:cubicBezTo>
                  <a:lnTo>
                    <a:pt x="19616751" y="706527"/>
                  </a:lnTo>
                  <a:cubicBezTo>
                    <a:pt x="19617144" y="327755"/>
                    <a:pt x="19037720" y="20823"/>
                    <a:pt x="18323257" y="20823"/>
                  </a:cubicBezTo>
                  <a:lnTo>
                    <a:pt x="1332750" y="20823"/>
                  </a:lnTo>
                  <a:lnTo>
                    <a:pt x="1332750" y="10412"/>
                  </a:lnTo>
                  <a:lnTo>
                    <a:pt x="1332750" y="20823"/>
                  </a:lnTo>
                  <a:cubicBezTo>
                    <a:pt x="618286" y="20823"/>
                    <a:pt x="39256" y="327755"/>
                    <a:pt x="39256" y="70652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02519" y="5129682"/>
            <a:ext cx="1789659" cy="1789659"/>
            <a:chOff x="0" y="0"/>
            <a:chExt cx="2386212" cy="2386212"/>
          </a:xfrm>
        </p:grpSpPr>
        <p:sp>
          <p:nvSpPr>
            <p:cNvPr id="12" name="TextBox 12"/>
            <p:cNvSpPr txBox="1"/>
            <p:nvPr/>
          </p:nvSpPr>
          <p:spPr>
            <a:xfrm>
              <a:off x="214708" y="1022747"/>
              <a:ext cx="1956593" cy="430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2"/>
                </a:lnSpc>
              </a:pPr>
              <a:r>
                <a:rPr lang="en-US" sz="2312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92.5%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0"/>
              <a:ext cx="2386212" cy="2386212"/>
              <a:chOff x="0" y="0"/>
              <a:chExt cx="2386212" cy="2386212"/>
            </a:xfrm>
          </p:grpSpPr>
          <p:sp>
            <p:nvSpPr>
              <p:cNvPr id="14" name="Freeform 14" descr="preencoded.png"/>
              <p:cNvSpPr/>
              <p:nvPr/>
            </p:nvSpPr>
            <p:spPr>
              <a:xfrm>
                <a:off x="0" y="0"/>
                <a:ext cx="2386203" cy="2386203"/>
              </a:xfrm>
              <a:custGeom>
                <a:avLst/>
                <a:gdLst/>
                <a:ahLst/>
                <a:cxnLst/>
                <a:rect l="l" t="t" r="r" b="b"/>
                <a:pathLst>
                  <a:path w="2386203" h="2386203">
                    <a:moveTo>
                      <a:pt x="0" y="0"/>
                    </a:moveTo>
                    <a:lnTo>
                      <a:pt x="2386203" y="0"/>
                    </a:lnTo>
                    <a:lnTo>
                      <a:pt x="2386203" y="2386203"/>
                    </a:lnTo>
                    <a:lnTo>
                      <a:pt x="0" y="2386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4221387" y="5285036"/>
            <a:ext cx="1789659" cy="1789659"/>
            <a:chOff x="0" y="0"/>
            <a:chExt cx="2386212" cy="2386212"/>
          </a:xfrm>
        </p:grpSpPr>
        <p:sp>
          <p:nvSpPr>
            <p:cNvPr id="16" name="TextBox 16"/>
            <p:cNvSpPr txBox="1"/>
            <p:nvPr/>
          </p:nvSpPr>
          <p:spPr>
            <a:xfrm>
              <a:off x="214708" y="1022747"/>
              <a:ext cx="1956593" cy="430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2"/>
                </a:lnSpc>
              </a:pPr>
              <a:r>
                <a:rPr lang="en-US" sz="2312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0" y="0"/>
              <a:ext cx="2386212" cy="2386212"/>
              <a:chOff x="0" y="0"/>
              <a:chExt cx="2386212" cy="2386212"/>
            </a:xfrm>
          </p:grpSpPr>
          <p:sp>
            <p:nvSpPr>
              <p:cNvPr id="18" name="Freeform 18" descr="preencoded.png"/>
              <p:cNvSpPr/>
              <p:nvPr/>
            </p:nvSpPr>
            <p:spPr>
              <a:xfrm>
                <a:off x="0" y="0"/>
                <a:ext cx="2386203" cy="2386203"/>
              </a:xfrm>
              <a:custGeom>
                <a:avLst/>
                <a:gdLst/>
                <a:ahLst/>
                <a:cxnLst/>
                <a:rect l="l" t="t" r="r" b="b"/>
                <a:pathLst>
                  <a:path w="2386203" h="2386203">
                    <a:moveTo>
                      <a:pt x="0" y="0"/>
                    </a:moveTo>
                    <a:lnTo>
                      <a:pt x="2386203" y="0"/>
                    </a:lnTo>
                    <a:lnTo>
                      <a:pt x="2386203" y="2386203"/>
                    </a:lnTo>
                    <a:lnTo>
                      <a:pt x="0" y="2386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7140651" y="4144586"/>
            <a:ext cx="9875259" cy="5906436"/>
            <a:chOff x="0" y="0"/>
            <a:chExt cx="13167012" cy="78752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167044" cy="7875279"/>
            </a:xfrm>
            <a:custGeom>
              <a:avLst/>
              <a:gdLst/>
              <a:ahLst/>
              <a:cxnLst/>
              <a:rect l="l" t="t" r="r" b="b"/>
              <a:pathLst>
                <a:path w="13167044" h="7875279">
                  <a:moveTo>
                    <a:pt x="0" y="0"/>
                  </a:moveTo>
                  <a:lnTo>
                    <a:pt x="13167044" y="0"/>
                  </a:lnTo>
                  <a:lnTo>
                    <a:pt x="13167044" y="7875279"/>
                  </a:lnTo>
                  <a:lnTo>
                    <a:pt x="0" y="7875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5" r="-155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214352" y="227105"/>
            <a:ext cx="15806408" cy="80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3"/>
              </a:lnSpc>
              <a:spcBef>
                <a:spcPct val="0"/>
              </a:spcBef>
            </a:pPr>
            <a:r>
              <a:rPr lang="en-US" sz="4974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Preparation: Scaling &amp; Dimensionality Reduction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7142" y="1096897"/>
            <a:ext cx="17333714" cy="38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4"/>
              </a:lnSpc>
              <a:spcBef>
                <a:spcPct val="0"/>
              </a:spcBef>
            </a:pPr>
            <a:r>
              <a:rPr lang="en-US" sz="1999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Preparing data for machine learning requires normalization and dimensionality reduction to optimize model performance and enable effective visualization.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2013" y="1817510"/>
            <a:ext cx="4524204" cy="36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8"/>
              </a:lnSpc>
              <a:spcBef>
                <a:spcPct val="0"/>
              </a:spcBef>
            </a:pPr>
            <a:r>
              <a:rPr lang="en-US" sz="1899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StandardScaler Normalization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6722" y="2284670"/>
            <a:ext cx="5059544" cy="162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9"/>
              </a:lnSpc>
            </a:pPr>
            <a:r>
              <a:rPr lang="en-US" sz="163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StandardScaler to normalize all features to zero mean and unit variance. This ensures that features with different scales (quantity in thousands vs. price per kg) contribute equally to distance-based algorithms like K-Means clustering.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13897" y="1817510"/>
            <a:ext cx="3473708" cy="36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8"/>
              </a:lnSpc>
              <a:spcBef>
                <a:spcPct val="0"/>
              </a:spcBef>
            </a:pPr>
            <a:r>
              <a:rPr lang="en-US" sz="1899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Principal Component Analysis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10785" y="2253914"/>
            <a:ext cx="5244383" cy="129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19"/>
              </a:lnSpc>
              <a:spcBef>
                <a:spcPct val="0"/>
              </a:spcBef>
            </a:pPr>
            <a:r>
              <a:rPr lang="en-US" sz="1637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three-dimensional feature space to two principal components while retaining 92.5% of the original variance. This dimensionality reduction simplifies visualization without significant information loss.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37555" y="1817510"/>
            <a:ext cx="2588303" cy="36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8"/>
              </a:lnSpc>
              <a:spcBef>
                <a:spcPct val="0"/>
              </a:spcBef>
            </a:pPr>
            <a:r>
              <a:rPr lang="en-US" sz="1899" b="1" u="none" strike="noStrike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Enhanced Visualization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32793" y="2284670"/>
            <a:ext cx="5358705" cy="97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19"/>
              </a:lnSpc>
              <a:spcBef>
                <a:spcPct val="0"/>
              </a:spcBef>
            </a:pPr>
            <a:r>
              <a:rPr lang="en-US" sz="1637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Two-dimensional PCA representation enables intuitive scatter plot visualization of export patterns, revealing natural groupings and outliers that inform clustering decisions.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92013" y="4102727"/>
            <a:ext cx="2136725" cy="74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8"/>
              </a:lnSpc>
              <a:spcBef>
                <a:spcPct val="0"/>
              </a:spcBef>
            </a:pPr>
            <a:r>
              <a:rPr lang="en-US" sz="1899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PCA Performance Metrics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2339" y="7176516"/>
            <a:ext cx="1569839" cy="67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6"/>
              </a:lnSpc>
            </a:pPr>
            <a:r>
              <a:rPr lang="en-US" sz="20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Variance Retained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0" y="8045597"/>
            <a:ext cx="3365823" cy="74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183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preservation after dimensionality reduction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16427" y="7343203"/>
            <a:ext cx="1569839" cy="34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"/>
              </a:lnSpc>
              <a:spcBef>
                <a:spcPct val="0"/>
              </a:spcBef>
            </a:pPr>
            <a:r>
              <a:rPr lang="en-US" sz="2087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661248" y="7917009"/>
            <a:ext cx="2909937" cy="37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183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from 3D to 2D space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841</Words>
  <Application>Microsoft Office PowerPoint</Application>
  <PresentationFormat>Custom</PresentationFormat>
  <Paragraphs>93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Times New Roman Bold</vt:lpstr>
      <vt:lpstr>Barlow Bold</vt:lpstr>
      <vt:lpstr>Montserrat</vt:lpstr>
      <vt:lpstr>Arial</vt:lpstr>
      <vt:lpstr>Montserrat Bold</vt:lpstr>
      <vt:lpstr>Times New Roman Italics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ppt</dc:title>
  <cp:lastModifiedBy>ATHARVA</cp:lastModifiedBy>
  <cp:revision>1</cp:revision>
  <dcterms:created xsi:type="dcterms:W3CDTF">2006-08-16T00:00:00Z</dcterms:created>
  <dcterms:modified xsi:type="dcterms:W3CDTF">2025-10-30T18:14:31Z</dcterms:modified>
  <dc:identifier>DAG3SFzTiR4</dc:identifier>
</cp:coreProperties>
</file>